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endParaRPr lang="es-CO"/>
          </a:p>
        </p:txBody>
      </p:sp>
      <p:sp>
        <p:nvSpPr>
          <p:cNvPr id="4" name="Marcador de fecha 3"/>
          <p:cNvSpPr>
            <a:spLocks noGrp="1"/>
          </p:cNvSpPr>
          <p:nvPr>
            <p:ph type="dt" sz="half" idx="10"/>
          </p:nvPr>
        </p:nvSpPr>
        <p:spPr/>
        <p:txBody>
          <a:bodyPr/>
          <a:lstStyle/>
          <a:p>
            <a:fld id="{0161FA7C-AA79-4226-A558-F94261A6DA1C}" type="datetimeFigureOut">
              <a:rPr lang="es-CO" smtClean="0"/>
              <a:t>27/12/2016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9603FE4A-5C05-48BD-B2D4-B9DA6E682A3A}" type="slidenum">
              <a:rPr lang="es-CO" smtClean="0"/>
              <a:t>‹Nº›</a:t>
            </a:fld>
            <a:endParaRPr lang="es-CO"/>
          </a:p>
        </p:txBody>
      </p:sp>
    </p:spTree>
    <p:extLst>
      <p:ext uri="{BB962C8B-B14F-4D97-AF65-F5344CB8AC3E}">
        <p14:creationId xmlns:p14="http://schemas.microsoft.com/office/powerpoint/2010/main" val="18435917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O"/>
          </a:p>
        </p:txBody>
      </p:sp>
      <p:sp>
        <p:nvSpPr>
          <p:cNvPr id="3" name="Marcador de contenido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p:cNvSpPr>
            <a:spLocks noGrp="1"/>
          </p:cNvSpPr>
          <p:nvPr>
            <p:ph type="dt" sz="half" idx="10"/>
          </p:nvPr>
        </p:nvSpPr>
        <p:spPr/>
        <p:txBody>
          <a:bodyPr/>
          <a:lstStyle/>
          <a:p>
            <a:fld id="{0161FA7C-AA79-4226-A558-F94261A6DA1C}" type="datetimeFigureOut">
              <a:rPr lang="es-CO" smtClean="0"/>
              <a:t>27/12/2016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9603FE4A-5C05-48BD-B2D4-B9DA6E682A3A}" type="slidenum">
              <a:rPr lang="es-CO" smtClean="0"/>
              <a:t>‹Nº›</a:t>
            </a:fld>
            <a:endParaRPr lang="es-CO"/>
          </a:p>
        </p:txBody>
      </p:sp>
    </p:spTree>
    <p:extLst>
      <p:ext uri="{BB962C8B-B14F-4D97-AF65-F5344CB8AC3E}">
        <p14:creationId xmlns:p14="http://schemas.microsoft.com/office/powerpoint/2010/main" val="40426831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el estilo de texto del patrón</a:t>
            </a:r>
          </a:p>
        </p:txBody>
      </p:sp>
      <p:sp>
        <p:nvSpPr>
          <p:cNvPr id="4" name="Marcador de fecha 3"/>
          <p:cNvSpPr>
            <a:spLocks noGrp="1"/>
          </p:cNvSpPr>
          <p:nvPr>
            <p:ph type="dt" sz="half" idx="10"/>
          </p:nvPr>
        </p:nvSpPr>
        <p:spPr/>
        <p:txBody>
          <a:bodyPr/>
          <a:lstStyle/>
          <a:p>
            <a:fld id="{0161FA7C-AA79-4226-A558-F94261A6DA1C}" type="datetimeFigureOut">
              <a:rPr lang="es-CO" smtClean="0"/>
              <a:t>27/12/2016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9603FE4A-5C05-48BD-B2D4-B9DA6E682A3A}" type="slidenum">
              <a:rPr lang="es-CO" smtClean="0"/>
              <a:t>‹Nº›</a:t>
            </a:fld>
            <a:endParaRPr lang="es-CO"/>
          </a:p>
        </p:txBody>
      </p:sp>
    </p:spTree>
    <p:extLst>
      <p:ext uri="{BB962C8B-B14F-4D97-AF65-F5344CB8AC3E}">
        <p14:creationId xmlns:p14="http://schemas.microsoft.com/office/powerpoint/2010/main" val="38202669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5" name="Marcador de fecha 4"/>
          <p:cNvSpPr>
            <a:spLocks noGrp="1"/>
          </p:cNvSpPr>
          <p:nvPr>
            <p:ph type="dt" sz="half" idx="10"/>
          </p:nvPr>
        </p:nvSpPr>
        <p:spPr/>
        <p:txBody>
          <a:bodyPr/>
          <a:lstStyle/>
          <a:p>
            <a:fld id="{0161FA7C-AA79-4226-A558-F94261A6DA1C}" type="datetimeFigureOut">
              <a:rPr lang="es-CO" smtClean="0"/>
              <a:t>27/12/2016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9603FE4A-5C05-48BD-B2D4-B9DA6E682A3A}" type="slidenum">
              <a:rPr lang="es-CO" smtClean="0"/>
              <a:t>‹Nº›</a:t>
            </a:fld>
            <a:endParaRPr lang="es-CO"/>
          </a:p>
        </p:txBody>
      </p:sp>
    </p:spTree>
    <p:extLst>
      <p:ext uri="{BB962C8B-B14F-4D97-AF65-F5344CB8AC3E}">
        <p14:creationId xmlns:p14="http://schemas.microsoft.com/office/powerpoint/2010/main" val="8624221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7" name="Marcador de fecha 6"/>
          <p:cNvSpPr>
            <a:spLocks noGrp="1"/>
          </p:cNvSpPr>
          <p:nvPr>
            <p:ph type="dt" sz="half" idx="10"/>
          </p:nvPr>
        </p:nvSpPr>
        <p:spPr/>
        <p:txBody>
          <a:bodyPr/>
          <a:lstStyle/>
          <a:p>
            <a:fld id="{0161FA7C-AA79-4226-A558-F94261A6DA1C}" type="datetimeFigureOut">
              <a:rPr lang="es-CO" smtClean="0"/>
              <a:t>27/12/2016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9603FE4A-5C05-48BD-B2D4-B9DA6E682A3A}" type="slidenum">
              <a:rPr lang="es-CO" smtClean="0"/>
              <a:t>‹Nº›</a:t>
            </a:fld>
            <a:endParaRPr lang="es-CO"/>
          </a:p>
        </p:txBody>
      </p:sp>
    </p:spTree>
    <p:extLst>
      <p:ext uri="{BB962C8B-B14F-4D97-AF65-F5344CB8AC3E}">
        <p14:creationId xmlns:p14="http://schemas.microsoft.com/office/powerpoint/2010/main" val="4291865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O"/>
          </a:p>
        </p:txBody>
      </p:sp>
      <p:sp>
        <p:nvSpPr>
          <p:cNvPr id="3" name="Marcador de fecha 2"/>
          <p:cNvSpPr>
            <a:spLocks noGrp="1"/>
          </p:cNvSpPr>
          <p:nvPr>
            <p:ph type="dt" sz="half" idx="10"/>
          </p:nvPr>
        </p:nvSpPr>
        <p:spPr/>
        <p:txBody>
          <a:bodyPr/>
          <a:lstStyle/>
          <a:p>
            <a:fld id="{0161FA7C-AA79-4226-A558-F94261A6DA1C}" type="datetimeFigureOut">
              <a:rPr lang="es-CO" smtClean="0"/>
              <a:t>27/12/2016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9603FE4A-5C05-48BD-B2D4-B9DA6E682A3A}" type="slidenum">
              <a:rPr lang="es-CO" smtClean="0"/>
              <a:t>‹Nº›</a:t>
            </a:fld>
            <a:endParaRPr lang="es-CO"/>
          </a:p>
        </p:txBody>
      </p:sp>
    </p:spTree>
    <p:extLst>
      <p:ext uri="{BB962C8B-B14F-4D97-AF65-F5344CB8AC3E}">
        <p14:creationId xmlns:p14="http://schemas.microsoft.com/office/powerpoint/2010/main" val="18830930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0161FA7C-AA79-4226-A558-F94261A6DA1C}" type="datetimeFigureOut">
              <a:rPr lang="es-CO" smtClean="0"/>
              <a:t>27/12/2016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9603FE4A-5C05-48BD-B2D4-B9DA6E682A3A}" type="slidenum">
              <a:rPr lang="es-CO" smtClean="0"/>
              <a:t>‹Nº›</a:t>
            </a:fld>
            <a:endParaRPr lang="es-CO"/>
          </a:p>
        </p:txBody>
      </p:sp>
    </p:spTree>
    <p:extLst>
      <p:ext uri="{BB962C8B-B14F-4D97-AF65-F5344CB8AC3E}">
        <p14:creationId xmlns:p14="http://schemas.microsoft.com/office/powerpoint/2010/main" val="27099383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0161FA7C-AA79-4226-A558-F94261A6DA1C}" type="datetimeFigureOut">
              <a:rPr lang="es-CO" smtClean="0"/>
              <a:t>27/12/2016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9603FE4A-5C05-48BD-B2D4-B9DA6E682A3A}" type="slidenum">
              <a:rPr lang="es-CO" smtClean="0"/>
              <a:t>‹Nº›</a:t>
            </a:fld>
            <a:endParaRPr lang="es-CO"/>
          </a:p>
        </p:txBody>
      </p:sp>
    </p:spTree>
    <p:extLst>
      <p:ext uri="{BB962C8B-B14F-4D97-AF65-F5344CB8AC3E}">
        <p14:creationId xmlns:p14="http://schemas.microsoft.com/office/powerpoint/2010/main" val="12259205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0161FA7C-AA79-4226-A558-F94261A6DA1C}" type="datetimeFigureOut">
              <a:rPr lang="es-CO" smtClean="0"/>
              <a:t>27/12/2016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9603FE4A-5C05-48BD-B2D4-B9DA6E682A3A}" type="slidenum">
              <a:rPr lang="es-CO" smtClean="0"/>
              <a:t>‹Nº›</a:t>
            </a:fld>
            <a:endParaRPr lang="es-CO"/>
          </a:p>
        </p:txBody>
      </p:sp>
    </p:spTree>
    <p:extLst>
      <p:ext uri="{BB962C8B-B14F-4D97-AF65-F5344CB8AC3E}">
        <p14:creationId xmlns:p14="http://schemas.microsoft.com/office/powerpoint/2010/main" val="11663487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p:cNvSpPr>
            <a:spLocks noGrp="1"/>
          </p:cNvSpPr>
          <p:nvPr>
            <p:ph type="dt" sz="half" idx="10"/>
          </p:nvPr>
        </p:nvSpPr>
        <p:spPr/>
        <p:txBody>
          <a:bodyPr/>
          <a:lstStyle/>
          <a:p>
            <a:fld id="{0161FA7C-AA79-4226-A558-F94261A6DA1C}" type="datetimeFigureOut">
              <a:rPr lang="es-CO" smtClean="0"/>
              <a:t>27/12/2016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9603FE4A-5C05-48BD-B2D4-B9DA6E682A3A}" type="slidenum">
              <a:rPr lang="es-CO" smtClean="0"/>
              <a:t>‹Nº›</a:t>
            </a:fld>
            <a:endParaRPr lang="es-CO"/>
          </a:p>
        </p:txBody>
      </p:sp>
    </p:spTree>
    <p:extLst>
      <p:ext uri="{BB962C8B-B14F-4D97-AF65-F5344CB8AC3E}">
        <p14:creationId xmlns:p14="http://schemas.microsoft.com/office/powerpoint/2010/main" val="34850393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p:cNvSpPr>
            <a:spLocks noGrp="1"/>
          </p:cNvSpPr>
          <p:nvPr>
            <p:ph type="dt" sz="half" idx="10"/>
          </p:nvPr>
        </p:nvSpPr>
        <p:spPr/>
        <p:txBody>
          <a:bodyPr/>
          <a:lstStyle/>
          <a:p>
            <a:fld id="{0161FA7C-AA79-4226-A558-F94261A6DA1C}" type="datetimeFigureOut">
              <a:rPr lang="es-CO" smtClean="0"/>
              <a:t>27/12/2016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9603FE4A-5C05-48BD-B2D4-B9DA6E682A3A}" type="slidenum">
              <a:rPr lang="es-CO" smtClean="0"/>
              <a:t>‹Nº›</a:t>
            </a:fld>
            <a:endParaRPr lang="es-CO"/>
          </a:p>
        </p:txBody>
      </p:sp>
    </p:spTree>
    <p:extLst>
      <p:ext uri="{BB962C8B-B14F-4D97-AF65-F5344CB8AC3E}">
        <p14:creationId xmlns:p14="http://schemas.microsoft.com/office/powerpoint/2010/main" val="12056786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161FA7C-AA79-4226-A558-F94261A6DA1C}" type="datetimeFigureOut">
              <a:rPr lang="es-CO" smtClean="0"/>
              <a:t>27/12/2016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603FE4A-5C05-48BD-B2D4-B9DA6E682A3A}" type="slidenum">
              <a:rPr lang="es-CO" smtClean="0"/>
              <a:t>‹Nº›</a:t>
            </a:fld>
            <a:endParaRPr lang="es-CO"/>
          </a:p>
        </p:txBody>
      </p:sp>
    </p:spTree>
    <p:extLst>
      <p:ext uri="{BB962C8B-B14F-4D97-AF65-F5344CB8AC3E}">
        <p14:creationId xmlns:p14="http://schemas.microsoft.com/office/powerpoint/2010/main" val="19379294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981200" y="1484784"/>
            <a:ext cx="8229600" cy="4248473"/>
          </a:xfrm>
          <a:solidFill>
            <a:schemeClr val="accent3">
              <a:lumMod val="40000"/>
              <a:lumOff val="60000"/>
            </a:schemeClr>
          </a:solidFill>
          <a:effectLst>
            <a:glow rad="228600">
              <a:schemeClr val="accent2">
                <a:satMod val="175000"/>
                <a:alpha val="40000"/>
              </a:schemeClr>
            </a:glow>
          </a:effectLst>
          <a:scene3d>
            <a:camera prst="orthographicFront"/>
            <a:lightRig rig="threePt" dir="t"/>
          </a:scene3d>
          <a:sp3d>
            <a:bevelT w="165100" prst="coolSlant"/>
          </a:sp3d>
        </p:spPr>
        <p:txBody>
          <a:bodyPr>
            <a:normAutofit/>
          </a:bodyPr>
          <a:lstStyle/>
          <a:p>
            <a:pPr marL="0" indent="0" algn="ctr">
              <a:buNone/>
            </a:pPr>
            <a:endParaRPr lang="es-CO" sz="5400" b="1" dirty="0">
              <a:latin typeface="Algerian" pitchFamily="82" charset="0"/>
            </a:endParaRPr>
          </a:p>
          <a:p>
            <a:pPr marL="0" indent="0" algn="ctr">
              <a:buNone/>
            </a:pPr>
            <a:r>
              <a:rPr lang="es-CO" sz="5400" b="1" dirty="0">
                <a:latin typeface="Algerian" pitchFamily="82" charset="0"/>
              </a:rPr>
              <a:t>EL PODER DE LA PRESENCIA DE DIOS</a:t>
            </a:r>
          </a:p>
          <a:p>
            <a:pPr marL="0" indent="0" algn="ctr">
              <a:buNone/>
            </a:pPr>
            <a:r>
              <a:rPr lang="es-CO" sz="5400" b="1" dirty="0">
                <a:latin typeface="Algerian" pitchFamily="82" charset="0"/>
              </a:rPr>
              <a:t> N° 2</a:t>
            </a:r>
          </a:p>
        </p:txBody>
      </p:sp>
    </p:spTree>
    <p:extLst>
      <p:ext uri="{BB962C8B-B14F-4D97-AF65-F5344CB8AC3E}">
        <p14:creationId xmlns:p14="http://schemas.microsoft.com/office/powerpoint/2010/main" val="330231257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981200" y="404664"/>
            <a:ext cx="8229600" cy="6192688"/>
          </a:xfrm>
          <a:solidFill>
            <a:schemeClr val="accent3">
              <a:lumMod val="20000"/>
              <a:lumOff val="80000"/>
            </a:schemeClr>
          </a:solidFill>
          <a:effectLst>
            <a:glow rad="101600">
              <a:srgbClr val="C00000">
                <a:alpha val="60000"/>
              </a:srgbClr>
            </a:glow>
          </a:effectLst>
        </p:spPr>
        <p:txBody>
          <a:bodyPr>
            <a:normAutofit/>
          </a:bodyPr>
          <a:lstStyle/>
          <a:p>
            <a:pPr marL="0" indent="0" algn="ctr">
              <a:buNone/>
            </a:pPr>
            <a:r>
              <a:rPr lang="es-CO" b="1" dirty="0"/>
              <a:t>Según las Escrituras, nuestra mayor preocupación es seguir buscando de Dios, para asegurar su presencia con nosotros</a:t>
            </a:r>
            <a:r>
              <a:rPr lang="es-CO" dirty="0"/>
              <a:t>. </a:t>
            </a:r>
          </a:p>
          <a:p>
            <a:pPr marL="0" indent="0">
              <a:buNone/>
            </a:pPr>
            <a:endParaRPr lang="es-CO" dirty="0"/>
          </a:p>
          <a:p>
            <a:pPr marL="0" indent="0" algn="ctr">
              <a:buNone/>
            </a:pPr>
            <a:endParaRPr lang="es-CO" b="1" u="sng" dirty="0"/>
          </a:p>
          <a:p>
            <a:pPr marL="0" indent="0" algn="ctr">
              <a:buNone/>
            </a:pPr>
            <a:r>
              <a:rPr lang="es-CO" b="1" u="sng" dirty="0"/>
              <a:t>Dios hace su pacto de gracia con cada creyente. </a:t>
            </a:r>
            <a:r>
              <a:rPr lang="es-CO" dirty="0"/>
              <a:t>Este pacto está implícito en promesas tales como, “</a:t>
            </a:r>
            <a:r>
              <a:rPr lang="es-CO" dirty="0">
                <a:latin typeface="Agency FB" pitchFamily="34" charset="0"/>
              </a:rPr>
              <a:t>Dios ha puesto en Cristo la iniquidad de todos nosotros</a:t>
            </a:r>
            <a:r>
              <a:rPr lang="es-CO" dirty="0"/>
              <a:t>.”</a:t>
            </a:r>
          </a:p>
          <a:p>
            <a:pPr marL="0" indent="0" algn="ctr">
              <a:buNone/>
            </a:pPr>
            <a:r>
              <a:rPr lang="es-CO" dirty="0"/>
              <a:t> </a:t>
            </a:r>
            <a:r>
              <a:rPr lang="es-CO" dirty="0">
                <a:solidFill>
                  <a:srgbClr val="FF0000"/>
                </a:solidFill>
              </a:rPr>
              <a:t>1Ped.2:24</a:t>
            </a:r>
            <a:r>
              <a:rPr lang="es-CO" dirty="0"/>
              <a:t>.</a:t>
            </a:r>
          </a:p>
          <a:p>
            <a:pPr marL="0" indent="0" algn="ctr">
              <a:buNone/>
            </a:pPr>
            <a:r>
              <a:rPr lang="es-CO" dirty="0"/>
              <a:t>  “</a:t>
            </a:r>
            <a:r>
              <a:rPr lang="es-CO" dirty="0">
                <a:latin typeface="Agency FB" pitchFamily="34" charset="0"/>
              </a:rPr>
              <a:t>Jesús se convirtió en maldición por nosotros</a:t>
            </a:r>
            <a:r>
              <a:rPr lang="es-CO" dirty="0"/>
              <a:t>.”</a:t>
            </a:r>
          </a:p>
          <a:p>
            <a:pPr marL="0" indent="0" algn="ctr">
              <a:buNone/>
            </a:pPr>
            <a:r>
              <a:rPr lang="es-CO" dirty="0"/>
              <a:t> </a:t>
            </a:r>
            <a:r>
              <a:rPr lang="es-CO" dirty="0">
                <a:solidFill>
                  <a:srgbClr val="FF0000"/>
                </a:solidFill>
              </a:rPr>
              <a:t>Gal.3:13</a:t>
            </a:r>
            <a:r>
              <a:rPr lang="es-CO" dirty="0"/>
              <a:t>. </a:t>
            </a:r>
          </a:p>
          <a:p>
            <a:pPr marL="0" indent="0" algn="ctr">
              <a:buNone/>
            </a:pPr>
            <a:r>
              <a:rPr lang="es-CO" dirty="0"/>
              <a:t>«</a:t>
            </a:r>
            <a:r>
              <a:rPr lang="es-CO" dirty="0">
                <a:latin typeface="Agency FB" pitchFamily="34" charset="0"/>
              </a:rPr>
              <a:t>El no nos dejará ni desamparará</a:t>
            </a:r>
            <a:r>
              <a:rPr lang="es-CO" dirty="0"/>
              <a:t>.» </a:t>
            </a:r>
          </a:p>
          <a:p>
            <a:pPr marL="0" indent="0" algn="ctr">
              <a:buNone/>
            </a:pPr>
            <a:r>
              <a:rPr lang="es-CO" dirty="0">
                <a:solidFill>
                  <a:srgbClr val="FF0000"/>
                </a:solidFill>
              </a:rPr>
              <a:t>Deut.31:8.</a:t>
            </a:r>
          </a:p>
        </p:txBody>
      </p:sp>
      <p:sp>
        <p:nvSpPr>
          <p:cNvPr id="4" name="3 Menos"/>
          <p:cNvSpPr/>
          <p:nvPr/>
        </p:nvSpPr>
        <p:spPr>
          <a:xfrm>
            <a:off x="1271464" y="1772816"/>
            <a:ext cx="9649072" cy="576064"/>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val="3484444529"/>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981200" y="332656"/>
            <a:ext cx="8229600" cy="6120680"/>
          </a:xfrm>
          <a:solidFill>
            <a:schemeClr val="accent3">
              <a:lumMod val="20000"/>
              <a:lumOff val="80000"/>
            </a:schemeClr>
          </a:solidFill>
          <a:effectLst>
            <a:glow rad="101600">
              <a:srgbClr val="002060">
                <a:alpha val="60000"/>
              </a:srgbClr>
            </a:glow>
          </a:effectLst>
        </p:spPr>
        <p:txBody>
          <a:bodyPr>
            <a:normAutofit fontScale="92500"/>
          </a:bodyPr>
          <a:lstStyle/>
          <a:p>
            <a:pPr marL="0" indent="0" algn="ctr">
              <a:buNone/>
            </a:pPr>
            <a:r>
              <a:rPr lang="es-CO" dirty="0"/>
              <a:t>Aun, Dios también asegura ciertas promesas especiales para aquellos que determinan buscarle con todo sus corazones. </a:t>
            </a:r>
          </a:p>
          <a:p>
            <a:pPr marL="0" indent="0" algn="ctr">
              <a:buNone/>
            </a:pPr>
            <a:r>
              <a:rPr lang="es-CO" dirty="0"/>
              <a:t>Una de esas promesas es el pacto de la presencia de Dios. </a:t>
            </a:r>
          </a:p>
          <a:p>
            <a:pPr marL="0" indent="0" algn="ctr">
              <a:buNone/>
            </a:pPr>
            <a:endParaRPr lang="es-CO" b="1" dirty="0"/>
          </a:p>
          <a:p>
            <a:pPr marL="0" indent="0" algn="ctr">
              <a:buNone/>
            </a:pPr>
            <a:r>
              <a:rPr lang="es-CO" sz="3000" b="1" u="sng" dirty="0"/>
              <a:t>No obstante, este pacto es estrictamente condicional</a:t>
            </a:r>
            <a:r>
              <a:rPr lang="es-CO" sz="3000" b="1" dirty="0"/>
              <a:t>. </a:t>
            </a:r>
            <a:endParaRPr lang="es-CO" sz="3000" dirty="0"/>
          </a:p>
          <a:p>
            <a:pPr marL="0" indent="0" algn="ctr">
              <a:buNone/>
            </a:pPr>
            <a:endParaRPr lang="es-CO" dirty="0">
              <a:solidFill>
                <a:srgbClr val="FF0000"/>
              </a:solidFill>
            </a:endParaRPr>
          </a:p>
          <a:p>
            <a:pPr marL="0" indent="0" algn="ctr">
              <a:buNone/>
            </a:pPr>
            <a:r>
              <a:rPr lang="es-CO" dirty="0">
                <a:solidFill>
                  <a:srgbClr val="FF0000"/>
                </a:solidFill>
              </a:rPr>
              <a:t>Las Escrituras aclaran que si nos atenemos a la regla de este pacto, gozaremos de increíbles bendiciones de la presencia de Dios en nuestras vidas. </a:t>
            </a:r>
          </a:p>
          <a:p>
            <a:pPr marL="0" indent="0" algn="ctr">
              <a:buNone/>
            </a:pPr>
            <a:r>
              <a:rPr lang="es-CO" dirty="0">
                <a:solidFill>
                  <a:srgbClr val="FF0000"/>
                </a:solidFill>
              </a:rPr>
              <a:t>Y esto no se refiere tan solo a asuntos de salvación. Habla de ser tal buscador de Dios que su impresionante presencia es derramada sobre nosotros.</a:t>
            </a:r>
          </a:p>
          <a:p>
            <a:pPr marL="0" indent="0" algn="ctr">
              <a:buNone/>
            </a:pPr>
            <a:r>
              <a:rPr lang="es-CO" dirty="0"/>
              <a:t> </a:t>
            </a:r>
            <a:r>
              <a:rPr lang="es-CO" sz="3000" b="1" dirty="0"/>
              <a:t>¡y es vista y conocida por todos! </a:t>
            </a:r>
            <a:endParaRPr lang="es-CO" b="1" dirty="0"/>
          </a:p>
        </p:txBody>
      </p:sp>
    </p:spTree>
    <p:extLst>
      <p:ext uri="{BB962C8B-B14F-4D97-AF65-F5344CB8AC3E}">
        <p14:creationId xmlns:p14="http://schemas.microsoft.com/office/powerpoint/2010/main" val="1316477025"/>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981200" y="404664"/>
            <a:ext cx="8229600" cy="6120680"/>
          </a:xfrm>
          <a:solidFill>
            <a:schemeClr val="accent3">
              <a:lumMod val="20000"/>
              <a:lumOff val="80000"/>
            </a:schemeClr>
          </a:solidFill>
          <a:effectLst>
            <a:glow rad="101600">
              <a:schemeClr val="tx1">
                <a:lumMod val="95000"/>
                <a:lumOff val="5000"/>
                <a:alpha val="60000"/>
              </a:schemeClr>
            </a:glow>
          </a:effectLst>
        </p:spPr>
        <p:txBody>
          <a:bodyPr>
            <a:normAutofit/>
          </a:bodyPr>
          <a:lstStyle/>
          <a:p>
            <a:pPr marL="0" indent="0" algn="ctr">
              <a:buNone/>
            </a:pPr>
            <a:r>
              <a:rPr lang="es-CO" dirty="0"/>
              <a:t>Dios reveló este pacto de su presencia a través de un profeta anónimo quien le llevó un mensaje a Elí, el sumo sacerdote de Israel. </a:t>
            </a:r>
          </a:p>
          <a:p>
            <a:pPr marL="0" indent="0" algn="ctr">
              <a:buNone/>
            </a:pPr>
            <a:r>
              <a:rPr lang="es-CO" dirty="0"/>
              <a:t>En ese tiempo, Elí estaba descarriado. El Señor le había hablado, advirtiéndole en contra de permitir el pecado y compromiso. Pero Elí ignoró todas las palabras de Dios. </a:t>
            </a:r>
          </a:p>
          <a:p>
            <a:pPr marL="0" indent="0" algn="ctr">
              <a:buNone/>
            </a:pPr>
            <a:r>
              <a:rPr lang="es-CO" dirty="0"/>
              <a:t>Y ahora, este profeta anónimo le dijo a Elí, “…</a:t>
            </a:r>
            <a:r>
              <a:rPr lang="es-CO" dirty="0">
                <a:latin typeface="Agency FB" pitchFamily="34" charset="0"/>
              </a:rPr>
              <a:t>Por tanto, el Señor, Dios de Israel, declara: “Ciertamente yo había dicho que tu casa y la casa de tu padre andarían delante de mí para siempre”; pero ahora el Señor declara: “Lejos esté esto de mí, porque yo honraré a los que me honran, </a:t>
            </a:r>
            <a:r>
              <a:rPr lang="es-CO" u="sng" dirty="0">
                <a:latin typeface="Agency FB" pitchFamily="34" charset="0"/>
              </a:rPr>
              <a:t>y los que me menosprecian serán tenidos en poco</a:t>
            </a:r>
            <a:r>
              <a:rPr lang="es-CO" dirty="0">
                <a:latin typeface="Agency FB" pitchFamily="34" charset="0"/>
              </a:rPr>
              <a:t>.</a:t>
            </a:r>
            <a:r>
              <a:rPr lang="es-CO" dirty="0"/>
              <a:t>”</a:t>
            </a:r>
          </a:p>
          <a:p>
            <a:pPr marL="0" indent="0" algn="ctr">
              <a:buNone/>
            </a:pPr>
            <a:r>
              <a:rPr lang="es-CO" dirty="0"/>
              <a:t> </a:t>
            </a:r>
            <a:r>
              <a:rPr lang="es-CO" dirty="0">
                <a:solidFill>
                  <a:srgbClr val="FF0000"/>
                </a:solidFill>
              </a:rPr>
              <a:t>(1 Samuel 2:30). </a:t>
            </a:r>
          </a:p>
        </p:txBody>
      </p:sp>
    </p:spTree>
    <p:extLst>
      <p:ext uri="{BB962C8B-B14F-4D97-AF65-F5344CB8AC3E}">
        <p14:creationId xmlns:p14="http://schemas.microsoft.com/office/powerpoint/2010/main" val="3997631156"/>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981200" y="274638"/>
            <a:ext cx="8229600" cy="1426170"/>
          </a:xfrm>
          <a:solidFill>
            <a:schemeClr val="accent2">
              <a:lumMod val="20000"/>
              <a:lumOff val="80000"/>
            </a:schemeClr>
          </a:solidFill>
          <a:scene3d>
            <a:camera prst="orthographicFront"/>
            <a:lightRig rig="threePt" dir="t"/>
          </a:scene3d>
          <a:sp3d>
            <a:bevelT w="165100" prst="coolSlant"/>
          </a:sp3d>
        </p:spPr>
        <p:txBody>
          <a:bodyPr>
            <a:noAutofit/>
          </a:bodyPr>
          <a:lstStyle/>
          <a:p>
            <a:r>
              <a:rPr lang="es-CO" sz="2800" dirty="0"/>
              <a:t>Elí que gozaba del privilegio de entrar al lugar Santísimo, Dios lo hace responsable de la conducta inadecuada de sus hijos, y muere inesperadamente. </a:t>
            </a:r>
          </a:p>
        </p:txBody>
      </p:sp>
      <p:sp>
        <p:nvSpPr>
          <p:cNvPr id="3" name="2 Marcador de contenido"/>
          <p:cNvSpPr>
            <a:spLocks noGrp="1"/>
          </p:cNvSpPr>
          <p:nvPr>
            <p:ph idx="1"/>
          </p:nvPr>
        </p:nvSpPr>
        <p:spPr>
          <a:xfrm>
            <a:off x="1981200" y="5085185"/>
            <a:ext cx="8229600" cy="1040979"/>
          </a:xfrm>
          <a:solidFill>
            <a:schemeClr val="accent2">
              <a:lumMod val="20000"/>
              <a:lumOff val="80000"/>
            </a:schemeClr>
          </a:solidFill>
          <a:scene3d>
            <a:camera prst="orthographicFront"/>
            <a:lightRig rig="threePt" dir="t"/>
          </a:scene3d>
          <a:sp3d>
            <a:bevelT w="165100" prst="coolSlant"/>
          </a:sp3d>
        </p:spPr>
        <p:txBody>
          <a:bodyPr>
            <a:normAutofit/>
          </a:bodyPr>
          <a:lstStyle/>
          <a:p>
            <a:pPr marL="0" indent="0" algn="ctr">
              <a:buNone/>
            </a:pPr>
            <a:r>
              <a:rPr lang="es-CO" dirty="0"/>
              <a:t>¡De la misma forma, Dios nos amonesta a través de su Palabra, cual debe ser nuestra conducta, delante de Él!</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72264" y="2361457"/>
            <a:ext cx="1944216" cy="2363687"/>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56040" y="2354114"/>
            <a:ext cx="1872208" cy="2376262"/>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11825" y="2354114"/>
            <a:ext cx="1818009" cy="2376262"/>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75520" y="2348881"/>
            <a:ext cx="2592288" cy="2376263"/>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1775521" y="2392328"/>
            <a:ext cx="2592288" cy="646331"/>
          </a:xfrm>
          <a:prstGeom prst="rect">
            <a:avLst/>
          </a:prstGeom>
        </p:spPr>
        <p:txBody>
          <a:bodyPr wrap="square">
            <a:spAutoFit/>
          </a:bodyPr>
          <a:lstStyle/>
          <a:p>
            <a:r>
              <a:rPr lang="es-CO" b="1" dirty="0">
                <a:solidFill>
                  <a:srgbClr val="FFFF00"/>
                </a:solidFill>
              </a:rPr>
              <a:t>Dios le habla a través del profeta</a:t>
            </a:r>
          </a:p>
        </p:txBody>
      </p:sp>
    </p:spTree>
    <p:extLst>
      <p:ext uri="{BB962C8B-B14F-4D97-AF65-F5344CB8AC3E}">
        <p14:creationId xmlns:p14="http://schemas.microsoft.com/office/powerpoint/2010/main" val="632582116"/>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981200" y="404664"/>
            <a:ext cx="8229600" cy="5976664"/>
          </a:xfrm>
          <a:solidFill>
            <a:schemeClr val="accent3">
              <a:lumMod val="20000"/>
              <a:lumOff val="80000"/>
            </a:schemeClr>
          </a:solidFill>
          <a:effectLst>
            <a:glow rad="101600">
              <a:schemeClr val="accent2">
                <a:lumMod val="75000"/>
                <a:alpha val="60000"/>
              </a:schemeClr>
            </a:glow>
          </a:effectLst>
        </p:spPr>
        <p:txBody>
          <a:bodyPr>
            <a:normAutofit fontScale="92500" lnSpcReduction="20000"/>
          </a:bodyPr>
          <a:lstStyle/>
          <a:p>
            <a:pPr marL="0" indent="0" algn="ctr">
              <a:buNone/>
            </a:pPr>
            <a:r>
              <a:rPr lang="es-CO" dirty="0"/>
              <a:t>La frase “tenidos en poco” tiene que ver con Dios quitando su presencia. Esto no significa que una persona está maldecida, sino más bien que tendrá que caminar por el poder de su propia carne. </a:t>
            </a:r>
          </a:p>
          <a:p>
            <a:pPr marL="0" indent="0" algn="ctr">
              <a:buNone/>
            </a:pPr>
            <a:endParaRPr lang="es-CO" dirty="0"/>
          </a:p>
          <a:p>
            <a:pPr marL="0" indent="0" algn="ctr">
              <a:buNone/>
            </a:pPr>
            <a:r>
              <a:rPr lang="es-CO" dirty="0"/>
              <a:t>Dios le estaba diciendo a Elí, “</a:t>
            </a:r>
            <a:r>
              <a:rPr lang="es-CO" dirty="0">
                <a:latin typeface="Agency FB" pitchFamily="34" charset="0"/>
              </a:rPr>
              <a:t>Mi intención fue bendecir tu casa, darte favor. Pero me has menospreciado, haciéndote suave con el pecado y permitiendo que tu lujuria me eche a un lado. ¡Ahora quitare mi presencia de ti</a:t>
            </a:r>
            <a:r>
              <a:rPr lang="es-CO" dirty="0"/>
              <a:t>!” </a:t>
            </a:r>
          </a:p>
          <a:p>
            <a:pPr marL="0" indent="0" algn="ctr">
              <a:buNone/>
            </a:pPr>
            <a:endParaRPr lang="es-CO" dirty="0"/>
          </a:p>
          <a:p>
            <a:pPr marL="0" indent="0" algn="ctr">
              <a:buNone/>
            </a:pPr>
            <a:r>
              <a:rPr lang="es-CO" dirty="0"/>
              <a:t>Muchas personas vienen a Cristo con un gran desborde inicial de fe. Sin embargo, al pasar el tiempo su celo mengua, y comienzan a descuidar al Señor. Menosprecian sus mandamientos y vuelven a sus viejos caminos de pecado. Mas ellos aun creen que la presencia de Dios permanece sobre ellos. ¡No, ese es un gran engaño, una mentira, una ilusión! La Biblia aclara: ¡</a:t>
            </a:r>
            <a:r>
              <a:rPr lang="es-CO" dirty="0">
                <a:latin typeface="Agency FB" pitchFamily="34" charset="0"/>
              </a:rPr>
              <a:t>Si tu lo dejas, él te dejará a ti</a:t>
            </a:r>
            <a:r>
              <a:rPr lang="es-CO" dirty="0"/>
              <a:t>! </a:t>
            </a:r>
          </a:p>
        </p:txBody>
      </p:sp>
    </p:spTree>
    <p:extLst>
      <p:ext uri="{BB962C8B-B14F-4D97-AF65-F5344CB8AC3E}">
        <p14:creationId xmlns:p14="http://schemas.microsoft.com/office/powerpoint/2010/main" val="2904608428"/>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981200" y="476672"/>
            <a:ext cx="8229600" cy="5976664"/>
          </a:xfrm>
          <a:solidFill>
            <a:schemeClr val="accent4">
              <a:lumMod val="20000"/>
              <a:lumOff val="80000"/>
            </a:schemeClr>
          </a:solidFill>
          <a:effectLst>
            <a:glow rad="101600">
              <a:srgbClr val="C00000">
                <a:alpha val="60000"/>
              </a:srgbClr>
            </a:glow>
          </a:effectLst>
        </p:spPr>
        <p:txBody>
          <a:bodyPr>
            <a:normAutofit/>
          </a:bodyPr>
          <a:lstStyle/>
          <a:p>
            <a:pPr marL="0" indent="0" algn="ctr">
              <a:buNone/>
            </a:pPr>
            <a:r>
              <a:rPr lang="es-CO" dirty="0"/>
              <a:t>Las promesas de Dios nunca fallan. Pero algunas – como el pacto de su presencia – </a:t>
            </a:r>
            <a:r>
              <a:rPr lang="es-CO" u="sng" dirty="0"/>
              <a:t>son absolutamente condicionales</a:t>
            </a:r>
            <a:r>
              <a:rPr lang="es-CO" dirty="0"/>
              <a:t>. Requieren de nuestra cooperación. </a:t>
            </a:r>
          </a:p>
          <a:p>
            <a:pPr marL="0" indent="0">
              <a:buNone/>
            </a:pPr>
            <a:endParaRPr lang="es-CO" dirty="0"/>
          </a:p>
          <a:p>
            <a:pPr marL="0" indent="0" algn="ctr">
              <a:buNone/>
            </a:pPr>
            <a:r>
              <a:rPr lang="es-CO" dirty="0"/>
              <a:t>Por supuesto, Dios nunca nos abandonará ni dejará de amarnos. Pero si continuamos en pecado, violando se santa Ley, su presencia no estará con nosotros – y nuestras vidas no serán instrumentos de su poderosa presencia. ¡</a:t>
            </a:r>
            <a:r>
              <a:rPr lang="es-CO" u="sng" dirty="0"/>
              <a:t>Viviremos según la carne, luchando, pataleando, sin poder ni dirección</a:t>
            </a:r>
            <a:r>
              <a:rPr lang="es-CO" dirty="0"/>
              <a:t>! </a:t>
            </a:r>
          </a:p>
          <a:p>
            <a:endParaRPr lang="es-CO" dirty="0"/>
          </a:p>
          <a:p>
            <a:pPr marL="0" indent="0" algn="ctr">
              <a:buNone/>
            </a:pPr>
            <a:r>
              <a:rPr lang="es-CO" dirty="0"/>
              <a:t>Por ende, Sólo cuando la presencia de Dios está sobre</a:t>
            </a:r>
            <a:br>
              <a:rPr lang="es-CO" dirty="0"/>
            </a:br>
            <a:r>
              <a:rPr lang="es-CO" dirty="0"/>
              <a:t>nosotros podemos experimentar, ver y comprender su gloria. </a:t>
            </a:r>
          </a:p>
          <a:p>
            <a:endParaRPr lang="es-CO" dirty="0"/>
          </a:p>
        </p:txBody>
      </p:sp>
    </p:spTree>
    <p:extLst>
      <p:ext uri="{BB962C8B-B14F-4D97-AF65-F5344CB8AC3E}">
        <p14:creationId xmlns:p14="http://schemas.microsoft.com/office/powerpoint/2010/main" val="2672632784"/>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981200" y="404664"/>
            <a:ext cx="8229600" cy="6048672"/>
          </a:xfrm>
          <a:solidFill>
            <a:schemeClr val="accent4">
              <a:lumMod val="50000"/>
            </a:schemeClr>
          </a:solidFill>
        </p:spPr>
        <p:txBody>
          <a:bodyPr>
            <a:normAutofit fontScale="92500" lnSpcReduction="10000"/>
          </a:bodyPr>
          <a:lstStyle/>
          <a:p>
            <a:pPr marL="0" indent="0" algn="ctr">
              <a:buNone/>
            </a:pPr>
            <a:r>
              <a:rPr lang="es-CO" dirty="0">
                <a:solidFill>
                  <a:schemeClr val="bg1"/>
                </a:solidFill>
              </a:rPr>
              <a:t>Cuando Israel estaba en el desierto, Dios manifestó su presencia a través de una nube. Esta nube fue una manifestación física del juramento de Dios de estar con su pueblo. </a:t>
            </a:r>
          </a:p>
          <a:p>
            <a:pPr marL="0" indent="0" algn="ctr">
              <a:buNone/>
            </a:pPr>
            <a:r>
              <a:rPr lang="es-CO" b="1" dirty="0">
                <a:solidFill>
                  <a:srgbClr val="FFFF00"/>
                </a:solidFill>
              </a:rPr>
              <a:t>Bajaba y cubría el campamento, de noche para calentarlos, y de día para refrescarlos. Y actuaba como su guía para cada tarea. Cuando la nube se movía, ellos se movían, y cuando se quedaba, ellos se quedaban. El pueblo no necesitaba un comité para averiguar su dirección o futuro. Ellos ponían su confianza en la nube visible de la presencia de Dios. </a:t>
            </a:r>
          </a:p>
          <a:p>
            <a:pPr marL="0" indent="0" algn="ctr">
              <a:buNone/>
            </a:pPr>
            <a:endParaRPr lang="es-CO" dirty="0">
              <a:solidFill>
                <a:schemeClr val="bg1"/>
              </a:solidFill>
            </a:endParaRPr>
          </a:p>
          <a:p>
            <a:pPr marL="0" indent="0" algn="ctr">
              <a:buNone/>
            </a:pPr>
            <a:r>
              <a:rPr lang="es-CO" dirty="0">
                <a:solidFill>
                  <a:schemeClr val="bg1"/>
                </a:solidFill>
              </a:rPr>
              <a:t>En la actualidad, esa misma nube de su presencia, aunque tu no la veas, ronda sobre tu habitación secreta de oración. Espera todos los días para envolverte en su paz. Te guiará, te dará poder y paz. Y te dará dirección detallada para tu vida, tu hogar, tu trabajo y relaciones. </a:t>
            </a:r>
          </a:p>
        </p:txBody>
      </p:sp>
    </p:spTree>
    <p:extLst>
      <p:ext uri="{BB962C8B-B14F-4D97-AF65-F5344CB8AC3E}">
        <p14:creationId xmlns:p14="http://schemas.microsoft.com/office/powerpoint/2010/main" val="350254534"/>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981200" y="404664"/>
            <a:ext cx="8229600" cy="5976664"/>
          </a:xfrm>
          <a:solidFill>
            <a:schemeClr val="bg1">
              <a:lumMod val="85000"/>
            </a:schemeClr>
          </a:solidFill>
          <a:effectLst>
            <a:glow rad="228600">
              <a:schemeClr val="accent2">
                <a:satMod val="175000"/>
                <a:alpha val="40000"/>
              </a:schemeClr>
            </a:glow>
          </a:effectLst>
          <a:scene3d>
            <a:camera prst="orthographicFront"/>
            <a:lightRig rig="threePt" dir="t"/>
          </a:scene3d>
          <a:sp3d>
            <a:bevelT w="152400" h="50800" prst="softRound"/>
          </a:sp3d>
        </p:spPr>
        <p:txBody>
          <a:bodyPr>
            <a:normAutofit fontScale="92500" lnSpcReduction="20000"/>
          </a:bodyPr>
          <a:lstStyle/>
          <a:p>
            <a:pPr marL="0" indent="0" algn="ctr">
              <a:buNone/>
            </a:pPr>
            <a:r>
              <a:rPr lang="es-CO" dirty="0"/>
              <a:t>Tu habitación secreta puede ser dondequiera – en la ducha, en el bus camino a tu trabajo, en tu trayecto al trabajo. Puedes cerrar los ojos a todo lo demás y decir:</a:t>
            </a:r>
          </a:p>
          <a:p>
            <a:pPr marL="0" indent="0" algn="ctr">
              <a:buNone/>
            </a:pPr>
            <a:endParaRPr lang="es-CO" dirty="0"/>
          </a:p>
          <a:p>
            <a:pPr marL="0" indent="0" algn="ctr">
              <a:buNone/>
            </a:pPr>
            <a:r>
              <a:rPr lang="es-CO" dirty="0"/>
              <a:t>“</a:t>
            </a:r>
            <a:r>
              <a:rPr lang="es-CO" dirty="0">
                <a:latin typeface="Agency FB" pitchFamily="34" charset="0"/>
              </a:rPr>
              <a:t>Padre santo, tengo media hora ahora mismo. Te amo Padre, y te adoro. Esta es mi habitación secreta contigo, gracias por escucharme, y te ruego me ayúdame para hacer lo correcto delante de ti, en el Sagrado nombre de Jesús lo pido, Amen.</a:t>
            </a:r>
            <a:r>
              <a:rPr lang="es-CO" dirty="0"/>
              <a:t>” </a:t>
            </a:r>
          </a:p>
          <a:p>
            <a:endParaRPr lang="es-CO" dirty="0"/>
          </a:p>
          <a:p>
            <a:pPr marL="0" indent="0" algn="ctr">
              <a:buNone/>
            </a:pPr>
            <a:r>
              <a:rPr lang="es-CO" dirty="0"/>
              <a:t>Experiméntalo, es algo maravilloso estar a solas con Dios, desarrollando una vida de oración consistente. Dios promete que mientras te conviertes en un siervo/a que le busca y ora, su presencia saldrá como fuente en tu vida, cerrando y abriendo puertas y obrando su orden divino a tu alrededor. </a:t>
            </a:r>
          </a:p>
          <a:p>
            <a:pPr marL="0" indent="0" algn="ctr">
              <a:buNone/>
            </a:pPr>
            <a:endParaRPr lang="es-CO" dirty="0"/>
          </a:p>
          <a:p>
            <a:pPr marL="0" indent="0" algn="ctr">
              <a:buNone/>
            </a:pPr>
            <a:r>
              <a:rPr lang="es-CO" dirty="0"/>
              <a:t>Mas sin embargo, algo mayor que esto sucederá: ¡</a:t>
            </a:r>
            <a:r>
              <a:rPr lang="es-CO" u="sng" dirty="0"/>
              <a:t>la presencia de Dios te llevará a una revelación de su gloria</a:t>
            </a:r>
            <a:r>
              <a:rPr lang="es-CO" dirty="0"/>
              <a:t>! </a:t>
            </a:r>
          </a:p>
        </p:txBody>
      </p:sp>
    </p:spTree>
    <p:extLst>
      <p:ext uri="{BB962C8B-B14F-4D97-AF65-F5344CB8AC3E}">
        <p14:creationId xmlns:p14="http://schemas.microsoft.com/office/powerpoint/2010/main" val="214733796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65100" prst="coolSlant"/>
          </a:sp3d>
        </p:spPr>
        <p:txBody>
          <a:bodyPr>
            <a:noAutofit/>
          </a:bodyPr>
          <a:lstStyle/>
          <a:p>
            <a:r>
              <a:rPr lang="es-CO" sz="3200" b="1" dirty="0"/>
              <a:t>Un pequeño reflejo del artista sobre la gloria de Dios manifestada sobre el Santuario</a:t>
            </a:r>
          </a:p>
        </p:txBody>
      </p:sp>
      <p:sp>
        <p:nvSpPr>
          <p:cNvPr id="4" name="3 Marcador de contenido"/>
          <p:cNvSpPr>
            <a:spLocks noGrp="1"/>
          </p:cNvSpPr>
          <p:nvPr>
            <p:ph idx="1"/>
          </p:nvPr>
        </p:nvSpPr>
        <p:spPr>
          <a:xfrm>
            <a:off x="2017204" y="6093297"/>
            <a:ext cx="8229600" cy="608931"/>
          </a:xfrm>
          <a:solidFill>
            <a:schemeClr val="accent4">
              <a:lumMod val="40000"/>
              <a:lumOff val="60000"/>
            </a:schemeClr>
          </a:solidFill>
          <a:scene3d>
            <a:camera prst="orthographicFront"/>
            <a:lightRig rig="threePt" dir="t"/>
          </a:scene3d>
          <a:sp3d>
            <a:bevelT w="165100" prst="coolSlant"/>
          </a:sp3d>
        </p:spPr>
        <p:txBody>
          <a:bodyPr>
            <a:normAutofit fontScale="92500"/>
          </a:bodyPr>
          <a:lstStyle/>
          <a:p>
            <a:pPr marL="0" indent="0">
              <a:buNone/>
            </a:pPr>
            <a:r>
              <a:rPr lang="es-CO" dirty="0"/>
              <a:t>Esa misma gloria te cubre a ti cuando te consagras a Dios</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75520" y="1700808"/>
            <a:ext cx="8712968" cy="4176464"/>
          </a:xfrm>
          <a:prstGeom prst="rect">
            <a:avLst/>
          </a:prstGeom>
          <a:noFill/>
          <a:ln>
            <a:noFill/>
          </a:ln>
          <a:effectLst>
            <a:glow rad="101600">
              <a:srgbClr val="C00000">
                <a:alpha val="60000"/>
              </a:srgbClr>
            </a:glow>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30685500"/>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981200" y="332656"/>
            <a:ext cx="8229600" cy="6192688"/>
          </a:xfrm>
          <a:solidFill>
            <a:schemeClr val="bg1">
              <a:lumMod val="95000"/>
            </a:schemeClr>
          </a:solidFill>
          <a:effectLst>
            <a:glow rad="101600">
              <a:schemeClr val="accent6">
                <a:lumMod val="50000"/>
                <a:alpha val="60000"/>
              </a:schemeClr>
            </a:glow>
          </a:effectLst>
          <a:scene3d>
            <a:camera prst="orthographicFront"/>
            <a:lightRig rig="threePt" dir="t"/>
          </a:scene3d>
          <a:sp3d>
            <a:bevelT w="165100" prst="coolSlant"/>
          </a:sp3d>
        </p:spPr>
        <p:txBody>
          <a:bodyPr>
            <a:normAutofit/>
          </a:bodyPr>
          <a:lstStyle/>
          <a:p>
            <a:pPr marL="0" indent="0" algn="ctr">
              <a:buNone/>
            </a:pPr>
            <a:r>
              <a:rPr lang="es-CO" dirty="0"/>
              <a:t>Existe una diferencia entre la presencia de Dios y su gloria. Muchos cristianos conocen su presencia, </a:t>
            </a:r>
            <a:r>
              <a:rPr lang="es-CO" u="sng" dirty="0"/>
              <a:t>su gran obra en sus vidas</a:t>
            </a:r>
            <a:r>
              <a:rPr lang="es-CO" dirty="0"/>
              <a:t>, pero pocos conocen su gloria. </a:t>
            </a:r>
          </a:p>
          <a:p>
            <a:pPr marL="0" indent="0" algn="ctr">
              <a:buNone/>
            </a:pPr>
            <a:endParaRPr lang="es-CO" dirty="0"/>
          </a:p>
          <a:p>
            <a:pPr marL="0" indent="0" algn="ctr">
              <a:buNone/>
            </a:pPr>
            <a:r>
              <a:rPr lang="es-CO" dirty="0"/>
              <a:t>Éxodo, nos ofrece una vislumbre a esa diferencia: “</a:t>
            </a:r>
            <a:r>
              <a:rPr lang="es-CO" dirty="0">
                <a:latin typeface="Agency FB" pitchFamily="34" charset="0"/>
              </a:rPr>
              <a:t>Entonces la nube cubrió la tienda de reunión y la gloria del Señor llenó el tabernáculo</a:t>
            </a:r>
            <a:r>
              <a:rPr lang="es-CO" dirty="0"/>
              <a:t>.” </a:t>
            </a:r>
            <a:r>
              <a:rPr lang="es-CO" dirty="0">
                <a:solidFill>
                  <a:srgbClr val="FF0000"/>
                </a:solidFill>
              </a:rPr>
              <a:t>(Ex. 40:34). </a:t>
            </a:r>
          </a:p>
          <a:p>
            <a:pPr marL="0" indent="0" algn="ctr">
              <a:buNone/>
            </a:pPr>
            <a:r>
              <a:rPr lang="es-CO" dirty="0"/>
              <a:t>El apóstol Pablo dice que el cuerpo de todo creyente es el tabernáculo de Dios:</a:t>
            </a:r>
          </a:p>
          <a:p>
            <a:pPr marL="0" indent="0" algn="ctr">
              <a:buNone/>
            </a:pPr>
            <a:r>
              <a:rPr lang="es-CO" dirty="0"/>
              <a:t>“¿</a:t>
            </a:r>
            <a:r>
              <a:rPr lang="es-CO" dirty="0">
                <a:latin typeface="Agency FB" pitchFamily="34" charset="0"/>
              </a:rPr>
              <a:t>No saben que ustedes son templo de Dios y que el Espíritu de Dios habita en ustedes</a:t>
            </a:r>
            <a:r>
              <a:rPr lang="es-CO" dirty="0"/>
              <a:t>?” </a:t>
            </a:r>
            <a:r>
              <a:rPr lang="es-CO" dirty="0">
                <a:solidFill>
                  <a:srgbClr val="FF0000"/>
                </a:solidFill>
              </a:rPr>
              <a:t>(1 Cor. 3:16). </a:t>
            </a:r>
          </a:p>
          <a:p>
            <a:pPr marL="0" indent="0" algn="ctr">
              <a:buNone/>
            </a:pPr>
            <a:r>
              <a:rPr lang="es-CO" dirty="0"/>
              <a:t>Como los israelitas que vivían bajo la nube de la presencia de Dios, nosotros estamos constantemente bajo la cubierta de la gracia de Dios. </a:t>
            </a:r>
          </a:p>
        </p:txBody>
      </p:sp>
    </p:spTree>
    <p:extLst>
      <p:ext uri="{BB962C8B-B14F-4D97-AF65-F5344CB8AC3E}">
        <p14:creationId xmlns:p14="http://schemas.microsoft.com/office/powerpoint/2010/main" val="939374120"/>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20000"/>
              <a:lumOff val="80000"/>
            </a:schemeClr>
          </a:solidFill>
          <a:scene3d>
            <a:camera prst="orthographicFront"/>
            <a:lightRig rig="threePt" dir="t"/>
          </a:scene3d>
          <a:sp3d>
            <a:bevelT w="165100" prst="coolSlant"/>
          </a:sp3d>
        </p:spPr>
        <p:txBody>
          <a:bodyPr>
            <a:noAutofit/>
          </a:bodyPr>
          <a:lstStyle/>
          <a:p>
            <a:r>
              <a:rPr lang="es-CO" sz="2800" b="1" dirty="0"/>
              <a:t>Sin embargo, ¿cual es la diferencia entre contemplar la presencia de Dios y contemplar su gloria? </a:t>
            </a:r>
          </a:p>
        </p:txBody>
      </p:sp>
      <p:sp>
        <p:nvSpPr>
          <p:cNvPr id="3" name="2 Marcador de contenido"/>
          <p:cNvSpPr>
            <a:spLocks noGrp="1"/>
          </p:cNvSpPr>
          <p:nvPr>
            <p:ph idx="1"/>
          </p:nvPr>
        </p:nvSpPr>
        <p:spPr>
          <a:xfrm>
            <a:off x="1981200" y="1600200"/>
            <a:ext cx="8229600" cy="4925144"/>
          </a:xfrm>
          <a:solidFill>
            <a:schemeClr val="accent3">
              <a:lumMod val="40000"/>
              <a:lumOff val="60000"/>
            </a:schemeClr>
          </a:solidFill>
          <a:effectLst>
            <a:glow rad="101600">
              <a:srgbClr val="C00000">
                <a:alpha val="60000"/>
              </a:srgbClr>
            </a:glow>
          </a:effectLst>
          <a:scene3d>
            <a:camera prst="orthographicFront"/>
            <a:lightRig rig="threePt" dir="t"/>
          </a:scene3d>
          <a:sp3d>
            <a:bevelT w="152400" h="50800" prst="softRound"/>
          </a:sp3d>
        </p:spPr>
        <p:txBody>
          <a:bodyPr>
            <a:normAutofit fontScale="92500" lnSpcReduction="20000"/>
          </a:bodyPr>
          <a:lstStyle/>
          <a:p>
            <a:pPr marL="0" indent="0" algn="ctr">
              <a:buNone/>
            </a:pPr>
            <a:r>
              <a:rPr lang="es-CO" dirty="0"/>
              <a:t>El Señor le dio a Moisés una</a:t>
            </a:r>
            <a:br>
              <a:rPr lang="es-CO" dirty="0"/>
            </a:br>
            <a:r>
              <a:rPr lang="es-CO" dirty="0"/>
              <a:t>revelación de su gloria. </a:t>
            </a:r>
          </a:p>
          <a:p>
            <a:pPr marL="0" indent="0" algn="ctr">
              <a:buNone/>
            </a:pPr>
            <a:r>
              <a:rPr lang="es-CO" dirty="0"/>
              <a:t>Moisés buscaba de Dios una manifestación continua de su presencia: “…</a:t>
            </a:r>
            <a:r>
              <a:rPr lang="es-CO" dirty="0">
                <a:latin typeface="Agency FB" pitchFamily="34" charset="0"/>
              </a:rPr>
              <a:t>te ruego que me muestres ahora tu camino, para que te conozca, y halle gracia en tus ojos </a:t>
            </a:r>
            <a:r>
              <a:rPr lang="es-CO" dirty="0"/>
              <a:t>…” </a:t>
            </a:r>
            <a:r>
              <a:rPr lang="es-CO" dirty="0">
                <a:solidFill>
                  <a:srgbClr val="FF0000"/>
                </a:solidFill>
              </a:rPr>
              <a:t>(Ex. 33:13). </a:t>
            </a:r>
            <a:r>
              <a:rPr lang="es-CO" dirty="0"/>
              <a:t>Y Dios le contesto, “…</a:t>
            </a:r>
            <a:r>
              <a:rPr lang="es-CO" dirty="0">
                <a:latin typeface="Agency FB" pitchFamily="34" charset="0"/>
              </a:rPr>
              <a:t>Mi presencia irá contigo, y yo te daré descanso</a:t>
            </a:r>
            <a:r>
              <a:rPr lang="es-CO" dirty="0"/>
              <a:t>.” </a:t>
            </a:r>
            <a:r>
              <a:rPr lang="es-CO" dirty="0">
                <a:solidFill>
                  <a:srgbClr val="FF0000"/>
                </a:solidFill>
              </a:rPr>
              <a:t>(verso 14). </a:t>
            </a:r>
          </a:p>
          <a:p>
            <a:pPr marL="0" indent="0" algn="ctr">
              <a:buNone/>
            </a:pPr>
            <a:r>
              <a:rPr lang="es-CO" dirty="0"/>
              <a:t>La petición de Moisés sería más que suficiente para la mayoría de los creyentes. </a:t>
            </a:r>
            <a:r>
              <a:rPr lang="es-CO" u="sng" dirty="0"/>
              <a:t>Todos queremos la presencia de Dios</a:t>
            </a:r>
            <a:r>
              <a:rPr lang="es-CO" dirty="0"/>
              <a:t>, </a:t>
            </a:r>
            <a:r>
              <a:rPr lang="es-CO" u="sng" dirty="0"/>
              <a:t>dirigiéndonos, guiándonos, dándonos poder y bendiciéndonos</a:t>
            </a:r>
            <a:r>
              <a:rPr lang="es-CO" dirty="0"/>
              <a:t>. Realmente, ¿qué más puede desear cualquier creyente? </a:t>
            </a:r>
          </a:p>
          <a:p>
            <a:pPr marL="0" indent="0" algn="ctr">
              <a:buNone/>
            </a:pPr>
            <a:r>
              <a:rPr lang="es-CO" dirty="0"/>
              <a:t>Sin embargo, teniendo la seguridad de la presencia de Dios no fue suficiente para Moisés. Él sabia que había algo más. Y el clamó, “…</a:t>
            </a:r>
            <a:r>
              <a:rPr lang="es-CO" b="1" dirty="0">
                <a:latin typeface="Agency FB" pitchFamily="34" charset="0"/>
              </a:rPr>
              <a:t>Te ruego que me muestres tu gloria</a:t>
            </a:r>
            <a:r>
              <a:rPr lang="es-CO" dirty="0"/>
              <a:t>.” </a:t>
            </a:r>
            <a:r>
              <a:rPr lang="es-CO" dirty="0">
                <a:solidFill>
                  <a:srgbClr val="FF0000"/>
                </a:solidFill>
              </a:rPr>
              <a:t>(verso 18). </a:t>
            </a:r>
          </a:p>
        </p:txBody>
      </p:sp>
    </p:spTree>
    <p:extLst>
      <p:ext uri="{BB962C8B-B14F-4D97-AF65-F5344CB8AC3E}">
        <p14:creationId xmlns:p14="http://schemas.microsoft.com/office/powerpoint/2010/main" val="677829758"/>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981200" y="404664"/>
            <a:ext cx="8229600" cy="6120680"/>
          </a:xfrm>
          <a:solidFill>
            <a:schemeClr val="bg1"/>
          </a:solidFill>
          <a:scene3d>
            <a:camera prst="orthographicFront"/>
            <a:lightRig rig="threePt" dir="t"/>
          </a:scene3d>
          <a:sp3d>
            <a:bevelT w="165100" prst="coolSlant"/>
          </a:sp3d>
        </p:spPr>
        <p:txBody>
          <a:bodyPr>
            <a:normAutofit/>
          </a:bodyPr>
          <a:lstStyle/>
          <a:p>
            <a:pPr marL="0" indent="0" algn="ctr">
              <a:buNone/>
            </a:pPr>
            <a:r>
              <a:rPr lang="es-CO" dirty="0"/>
              <a:t>Dios condescendendió con su siervo Moisés, y le mostró su gloria. Pero no apareció en alguna nube luminosa ni en un temblor de tierra como demostración de poder. ¡No! Dios expreso su gloria en una revelación sencilla de su naturaleza: </a:t>
            </a:r>
          </a:p>
          <a:p>
            <a:pPr marL="0" indent="0" algn="ctr">
              <a:buNone/>
            </a:pPr>
            <a:endParaRPr lang="es-CO" dirty="0"/>
          </a:p>
          <a:p>
            <a:pPr marL="0" indent="0" algn="ctr">
              <a:buNone/>
            </a:pPr>
            <a:r>
              <a:rPr lang="es-CO" dirty="0"/>
              <a:t>“</a:t>
            </a:r>
            <a:r>
              <a:rPr lang="es-CO" dirty="0">
                <a:latin typeface="Agency FB" pitchFamily="34" charset="0"/>
              </a:rPr>
              <a:t>Entonces pasó el Señor por delante de él y proclamó: El Señor, el Señor, Dios compasivo y clemente, lento para la ira y abundante en misericordia y verdad; el que guarda misericordia a millares, el que perdona la iniquidad, la transgresión y el pecado,…”</a:t>
            </a:r>
          </a:p>
          <a:p>
            <a:pPr marL="0" indent="0" algn="ctr">
              <a:buNone/>
            </a:pPr>
            <a:r>
              <a:rPr lang="es-CO" dirty="0">
                <a:latin typeface="Agency FB" pitchFamily="34" charset="0"/>
              </a:rPr>
              <a:t> </a:t>
            </a:r>
            <a:r>
              <a:rPr lang="es-CO" dirty="0">
                <a:solidFill>
                  <a:srgbClr val="FF0000"/>
                </a:solidFill>
              </a:rPr>
              <a:t>(34:6-7). </a:t>
            </a:r>
          </a:p>
          <a:p>
            <a:pPr marL="0" indent="0" algn="ctr">
              <a:buNone/>
            </a:pPr>
            <a:r>
              <a:rPr lang="es-CO" b="1" dirty="0"/>
              <a:t>¡La gloria de Dios fue una revelación de su bondad, misericordia, amor y compasión! Amen.</a:t>
            </a:r>
          </a:p>
        </p:txBody>
      </p:sp>
    </p:spTree>
    <p:extLst>
      <p:ext uri="{BB962C8B-B14F-4D97-AF65-F5344CB8AC3E}">
        <p14:creationId xmlns:p14="http://schemas.microsoft.com/office/powerpoint/2010/main" val="799975369"/>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981200" y="404664"/>
            <a:ext cx="8229600" cy="6120680"/>
          </a:xfrm>
          <a:solidFill>
            <a:schemeClr val="accent2">
              <a:lumMod val="20000"/>
              <a:lumOff val="80000"/>
            </a:schemeClr>
          </a:solidFill>
          <a:scene3d>
            <a:camera prst="orthographicFront"/>
            <a:lightRig rig="threePt" dir="t"/>
          </a:scene3d>
          <a:sp3d>
            <a:bevelT w="152400" h="50800" prst="softRound"/>
          </a:sp3d>
        </p:spPr>
        <p:txBody>
          <a:bodyPr>
            <a:normAutofit lnSpcReduction="10000"/>
          </a:bodyPr>
          <a:lstStyle/>
          <a:p>
            <a:pPr marL="0" indent="0" algn="ctr">
              <a:buNone/>
            </a:pPr>
            <a:r>
              <a:rPr lang="es-CO" dirty="0"/>
              <a:t>He escuchado a muchos cristianos decir, “</a:t>
            </a:r>
            <a:r>
              <a:rPr lang="es-CO" dirty="0">
                <a:latin typeface="Agency FB" pitchFamily="34" charset="0"/>
              </a:rPr>
              <a:t>Oh, como la gloria de Dios descendió en nuestra iglesia anoche! Hubo una alabanza tan increíble y la gente caía por el Espíritu</a:t>
            </a:r>
            <a:r>
              <a:rPr lang="es-CO" dirty="0"/>
              <a:t>.” </a:t>
            </a:r>
          </a:p>
          <a:p>
            <a:pPr marL="0" indent="0" algn="ctr">
              <a:buNone/>
            </a:pPr>
            <a:r>
              <a:rPr lang="es-CO" dirty="0"/>
              <a:t>Pero eso no es prueba de la manifestación de la gloria de Dios. No tiene nada que ver con Dios mas allá de las emociones humanas. ¡No incluye una revelación de quien Él es! </a:t>
            </a:r>
          </a:p>
          <a:p>
            <a:pPr marL="0" indent="0" algn="ctr">
              <a:buNone/>
            </a:pPr>
            <a:r>
              <a:rPr lang="es-CO" dirty="0"/>
              <a:t>Algunos pueden discutir, “</a:t>
            </a:r>
            <a:r>
              <a:rPr lang="es-CO" dirty="0">
                <a:latin typeface="Agency FB" pitchFamily="34" charset="0"/>
              </a:rPr>
              <a:t>pero, y, ¿qué de la experiencia de los discípulos en el Monte de la Transfiguración? ¿No era esa una manifestación de la gloria de Dios? Hubo una luz imponente y la aparición milagrosa de Moisés y Elías</a:t>
            </a:r>
            <a:r>
              <a:rPr lang="es-CO" dirty="0"/>
              <a:t>.” </a:t>
            </a:r>
          </a:p>
          <a:p>
            <a:pPr marL="0" indent="0" algn="ctr">
              <a:buNone/>
            </a:pPr>
            <a:r>
              <a:rPr lang="es-CO" dirty="0"/>
              <a:t>Pero la gloria de Dios no estaba en Moisés o Elías ni en la luz espectacular. Mas bien, </a:t>
            </a:r>
            <a:r>
              <a:rPr lang="es-CO" u="sng" dirty="0"/>
              <a:t>su gloria estaba en Jesús: </a:t>
            </a:r>
            <a:r>
              <a:rPr lang="es-CO" dirty="0">
                <a:latin typeface="Agency FB" pitchFamily="34" charset="0"/>
              </a:rPr>
              <a:t>“…y su rostro resplandeció como el sol, y sus vestiduras se volvieron blancas como la luz.</a:t>
            </a:r>
            <a:r>
              <a:rPr lang="es-CO" dirty="0"/>
              <a:t>” </a:t>
            </a:r>
            <a:r>
              <a:rPr lang="es-CO" dirty="0">
                <a:solidFill>
                  <a:srgbClr val="FF0000"/>
                </a:solidFill>
              </a:rPr>
              <a:t>(Mt. 17:2-6). </a:t>
            </a:r>
          </a:p>
          <a:p>
            <a:endParaRPr lang="es-CO" dirty="0"/>
          </a:p>
        </p:txBody>
      </p:sp>
    </p:spTree>
    <p:extLst>
      <p:ext uri="{BB962C8B-B14F-4D97-AF65-F5344CB8AC3E}">
        <p14:creationId xmlns:p14="http://schemas.microsoft.com/office/powerpoint/2010/main" val="97637999"/>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981200" y="476673"/>
            <a:ext cx="8229600" cy="2160240"/>
          </a:xfrm>
          <a:solidFill>
            <a:schemeClr val="accent4">
              <a:lumMod val="20000"/>
              <a:lumOff val="80000"/>
            </a:schemeClr>
          </a:solidFill>
          <a:scene3d>
            <a:camera prst="orthographicFront"/>
            <a:lightRig rig="threePt" dir="t"/>
          </a:scene3d>
          <a:sp3d>
            <a:bevelT w="165100" prst="coolSlant"/>
          </a:sp3d>
        </p:spPr>
        <p:txBody>
          <a:bodyPr>
            <a:normAutofit fontScale="92500" lnSpcReduction="10000"/>
          </a:bodyPr>
          <a:lstStyle/>
          <a:p>
            <a:pPr marL="0" indent="0" algn="ctr">
              <a:buNone/>
            </a:pPr>
            <a:r>
              <a:rPr lang="es-CO" dirty="0"/>
              <a:t>Dios estaba diciendo, “</a:t>
            </a:r>
            <a:r>
              <a:rPr lang="es-CO" b="1" dirty="0">
                <a:latin typeface="Agency FB" pitchFamily="34" charset="0"/>
              </a:rPr>
              <a:t>aquí está mi gloria personificada, en Cristo</a:t>
            </a:r>
            <a:r>
              <a:rPr lang="es-CO" dirty="0"/>
              <a:t>!” Ciertamente, Jesús es el cumplimiento de todo lo que Dios dijo que él era para Moisés, lleno de gracia, misericordioso, paciente, abundante en bondad y verdad, el que guarda misericordia a millares, perdonando la iniquidad y la transgresión de pecados. </a:t>
            </a:r>
          </a:p>
        </p:txBody>
      </p:sp>
      <p:sp>
        <p:nvSpPr>
          <p:cNvPr id="4" name="3 Rectángulo"/>
          <p:cNvSpPr/>
          <p:nvPr/>
        </p:nvSpPr>
        <p:spPr>
          <a:xfrm>
            <a:off x="2007081" y="5434877"/>
            <a:ext cx="8193375" cy="1261884"/>
          </a:xfrm>
          <a:prstGeom prst="rect">
            <a:avLst/>
          </a:prstGeom>
          <a:solidFill>
            <a:schemeClr val="accent4">
              <a:lumMod val="20000"/>
              <a:lumOff val="80000"/>
            </a:schemeClr>
          </a:solidFill>
          <a:scene3d>
            <a:camera prst="orthographicFront"/>
            <a:lightRig rig="threePt" dir="t"/>
          </a:scene3d>
          <a:sp3d>
            <a:bevelT w="165100" prst="coolSlant"/>
          </a:sp3d>
        </p:spPr>
        <p:txBody>
          <a:bodyPr wrap="square">
            <a:spAutoFit/>
          </a:bodyPr>
          <a:lstStyle/>
          <a:p>
            <a:pPr algn="ctr"/>
            <a:r>
              <a:rPr lang="es-CO" sz="2400" dirty="0"/>
              <a:t>Y ahora el Señor está diciendo, “Aquí está una imagen viva de mi gloria. ¡Todo está personificado en mi hijo!”  </a:t>
            </a:r>
          </a:p>
          <a:p>
            <a:pPr algn="ctr"/>
            <a:r>
              <a:rPr lang="es-CO" sz="2800" b="1" dirty="0"/>
              <a:t>Su gloria consistió en humillarse para salvarnos.</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38725" y="2996952"/>
            <a:ext cx="2761131" cy="2267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15880" y="2996952"/>
            <a:ext cx="2664296" cy="2267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37698" y="2996952"/>
            <a:ext cx="2334766" cy="2267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0269813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981200" y="188640"/>
            <a:ext cx="8507288" cy="6480720"/>
          </a:xfrm>
        </p:spPr>
        <p:txBody>
          <a:bodyPr>
            <a:normAutofit fontScale="92500" lnSpcReduction="10000"/>
          </a:bodyPr>
          <a:lstStyle/>
          <a:p>
            <a:pPr marL="0" indent="0" algn="ctr">
              <a:buNone/>
            </a:pPr>
            <a:r>
              <a:rPr lang="es-CO" dirty="0"/>
              <a:t>He escuchado a algunos cristianos decir, si el Señor tan solo me diera una visión de los horrores del infierno, nunca lo dejaré. ¡</a:t>
            </a:r>
            <a:r>
              <a:rPr lang="es-CO" dirty="0">
                <a:latin typeface="Agency FB" pitchFamily="34" charset="0"/>
              </a:rPr>
              <a:t>Viviría para Jesús todos los días</a:t>
            </a:r>
            <a:r>
              <a:rPr lang="es-CO" dirty="0"/>
              <a:t>!” ¡No! esa clase de visión no mantiene a nadie. Solo una visión de quién es Jesús, </a:t>
            </a:r>
            <a:r>
              <a:rPr lang="es-CO" b="1" dirty="0">
                <a:latin typeface="Agency FB" pitchFamily="34" charset="0"/>
              </a:rPr>
              <a:t>de su gloria, gracia y misericordia</a:t>
            </a:r>
            <a:r>
              <a:rPr lang="es-CO" dirty="0"/>
              <a:t>, nos mantendrá santos. </a:t>
            </a:r>
          </a:p>
          <a:p>
            <a:pPr marL="0" indent="0" algn="ctr">
              <a:buNone/>
            </a:pPr>
            <a:endParaRPr lang="es-CO" dirty="0"/>
          </a:p>
          <a:p>
            <a:pPr marL="0" indent="0" algn="ctr">
              <a:buNone/>
            </a:pPr>
            <a:r>
              <a:rPr lang="es-CO" b="1" dirty="0">
                <a:solidFill>
                  <a:srgbClr val="FF0000"/>
                </a:solidFill>
              </a:rPr>
              <a:t>Conozco a un hombre que estaba cerca de la muerte y experimentó esta clase de visión infernal. Después, juró que dedicaría su vida a Cristo. Pero después de varias semanas el hombre se levanto, se olvidó de su promesa, y  volvió a sus caminos de pecado. </a:t>
            </a:r>
          </a:p>
          <a:p>
            <a:pPr marL="0" indent="0" algn="ctr">
              <a:buNone/>
            </a:pPr>
            <a:endParaRPr lang="es-CO" dirty="0"/>
          </a:p>
          <a:p>
            <a:pPr marL="0" indent="0" algn="ctr">
              <a:buNone/>
            </a:pPr>
            <a:r>
              <a:rPr lang="es-CO" dirty="0"/>
              <a:t>Dios quiere abrir nuestros ojos a “…</a:t>
            </a:r>
            <a:r>
              <a:rPr lang="es-CO" dirty="0">
                <a:latin typeface="Agency FB" pitchFamily="34" charset="0"/>
              </a:rPr>
              <a:t>cuáles son las riquezas de la gloria y herencia de los santos,…” </a:t>
            </a:r>
            <a:r>
              <a:rPr lang="es-CO" dirty="0">
                <a:solidFill>
                  <a:srgbClr val="FF0000"/>
                </a:solidFill>
              </a:rPr>
              <a:t>(Efesios 1:18)</a:t>
            </a:r>
            <a:r>
              <a:rPr lang="es-CO" dirty="0"/>
              <a:t>. Él está diciendo, “</a:t>
            </a:r>
            <a:r>
              <a:rPr lang="es-CO" dirty="0">
                <a:latin typeface="Agency FB" pitchFamily="34" charset="0"/>
              </a:rPr>
              <a:t>Toda la gloria que le revelé a Moisés está personificada en mi hijo. Y ahora te lo he entregado como tu herencia. ¡Tienes derecho a conocerle en toda su gloria!” </a:t>
            </a:r>
            <a:r>
              <a:rPr lang="es-CO" dirty="0"/>
              <a:t>“</a:t>
            </a:r>
            <a:r>
              <a:rPr lang="es-CO" dirty="0">
                <a:latin typeface="Agency FB" pitchFamily="34" charset="0"/>
              </a:rPr>
              <a:t>Porque toda la plenitud de la Deidad reside corporalmente en él</a:t>
            </a:r>
            <a:r>
              <a:rPr lang="es-CO" dirty="0"/>
              <a:t>,” </a:t>
            </a:r>
            <a:r>
              <a:rPr lang="es-CO" dirty="0">
                <a:solidFill>
                  <a:srgbClr val="FF0000"/>
                </a:solidFill>
              </a:rPr>
              <a:t>(Colosenses 2:9). </a:t>
            </a:r>
          </a:p>
        </p:txBody>
      </p:sp>
    </p:spTree>
    <p:extLst>
      <p:ext uri="{BB962C8B-B14F-4D97-AF65-F5344CB8AC3E}">
        <p14:creationId xmlns:p14="http://schemas.microsoft.com/office/powerpoint/2010/main" val="3457928906"/>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981200" y="476672"/>
            <a:ext cx="8229600" cy="6048672"/>
          </a:xfrm>
          <a:solidFill>
            <a:schemeClr val="accent4">
              <a:lumMod val="20000"/>
              <a:lumOff val="80000"/>
            </a:schemeClr>
          </a:solidFill>
          <a:effectLst>
            <a:glow rad="101600">
              <a:srgbClr val="C00000">
                <a:alpha val="60000"/>
              </a:srgbClr>
            </a:glow>
          </a:effectLst>
        </p:spPr>
        <p:txBody>
          <a:bodyPr>
            <a:normAutofit fontScale="92500" lnSpcReduction="20000"/>
          </a:bodyPr>
          <a:lstStyle/>
          <a:p>
            <a:pPr marL="0" indent="0">
              <a:buNone/>
            </a:pPr>
            <a:r>
              <a:rPr lang="es-CO" sz="3800" b="1" dirty="0"/>
              <a:t>¿Por qué Moisés busco una visión de la gloria de Dios desesperadamente? </a:t>
            </a:r>
          </a:p>
          <a:p>
            <a:pPr marL="0" indent="0">
              <a:buNone/>
            </a:pPr>
            <a:endParaRPr lang="es-CO" dirty="0"/>
          </a:p>
          <a:p>
            <a:pPr marL="400050" lvl="1" indent="0">
              <a:buNone/>
            </a:pPr>
            <a:r>
              <a:rPr lang="es-CO" dirty="0"/>
              <a:t>La razón se encuentra en </a:t>
            </a:r>
            <a:r>
              <a:rPr lang="es-CO" dirty="0">
                <a:solidFill>
                  <a:srgbClr val="FF0000"/>
                </a:solidFill>
              </a:rPr>
              <a:t>Exo.29:43</a:t>
            </a:r>
            <a:r>
              <a:rPr lang="es-CO" dirty="0"/>
              <a:t>: “</a:t>
            </a:r>
            <a:r>
              <a:rPr lang="es-CO" b="1" dirty="0">
                <a:latin typeface="Agency FB" pitchFamily="34" charset="0"/>
              </a:rPr>
              <a:t>Y me encontraré allí con los hijos de Israel, y el lugar será santificado por mi gloria.” </a:t>
            </a:r>
            <a:r>
              <a:rPr lang="es-CO" dirty="0"/>
              <a:t>. La palabra “santificado”, significa “hecho limpio.” </a:t>
            </a:r>
          </a:p>
          <a:p>
            <a:pPr marL="0" indent="0">
              <a:buNone/>
            </a:pPr>
            <a:endParaRPr lang="es-CO" dirty="0"/>
          </a:p>
          <a:p>
            <a:pPr marL="0" indent="0">
              <a:buNone/>
            </a:pPr>
            <a:r>
              <a:rPr lang="es-CO" dirty="0"/>
              <a:t>Dios estaba diciendo, en otras palabras: “</a:t>
            </a:r>
            <a:r>
              <a:rPr lang="es-CO" u="sng" dirty="0"/>
              <a:t>Moisés, mientras tú y el pueblo me adoren, me reuniré contigo y te daré mi presencia. ¡Y cuando te revele mi gloria, te limpiaré!” </a:t>
            </a:r>
          </a:p>
          <a:p>
            <a:endParaRPr lang="es-CO" dirty="0"/>
          </a:p>
          <a:p>
            <a:r>
              <a:rPr lang="es-CO" dirty="0"/>
              <a:t>Este es uno de los versos más poderosos en todas las escrituras. Ofrece esperanza a cualquiera que lucha con un pecado, con una tentación y anhela estar libre y limpio. Dios promete, “</a:t>
            </a:r>
            <a:r>
              <a:rPr lang="es-CO" u="sng" dirty="0"/>
              <a:t>Tu templo será limpio por la revelación de mi gloria. Y esa revelación esta disponible para ti ahora mismo, ¡en mi hijo, Jesucristo</a:t>
            </a:r>
            <a:r>
              <a:rPr lang="es-CO" dirty="0"/>
              <a:t>!” </a:t>
            </a:r>
          </a:p>
          <a:p>
            <a:endParaRPr lang="es-CO" dirty="0"/>
          </a:p>
        </p:txBody>
      </p:sp>
    </p:spTree>
    <p:extLst>
      <p:ext uri="{BB962C8B-B14F-4D97-AF65-F5344CB8AC3E}">
        <p14:creationId xmlns:p14="http://schemas.microsoft.com/office/powerpoint/2010/main" val="403469328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981200" y="404664"/>
            <a:ext cx="8229600" cy="6048672"/>
          </a:xfrm>
          <a:solidFill>
            <a:schemeClr val="bg1"/>
          </a:solidFill>
          <a:effectLst>
            <a:glow rad="101600">
              <a:schemeClr val="tx1">
                <a:alpha val="60000"/>
              </a:schemeClr>
            </a:glow>
          </a:effectLst>
        </p:spPr>
        <p:txBody>
          <a:bodyPr>
            <a:normAutofit/>
          </a:bodyPr>
          <a:lstStyle/>
          <a:p>
            <a:pPr marL="0" indent="0">
              <a:buNone/>
            </a:pPr>
            <a:r>
              <a:rPr lang="es-CO" b="1" dirty="0"/>
              <a:t>¿Dónde podemos encontrar esa revelación de Cristo?</a:t>
            </a:r>
            <a:r>
              <a:rPr lang="es-CO" dirty="0"/>
              <a:t> </a:t>
            </a:r>
          </a:p>
          <a:p>
            <a:pPr marL="0" indent="0">
              <a:buNone/>
            </a:pPr>
            <a:endParaRPr lang="es-CO" dirty="0"/>
          </a:p>
          <a:p>
            <a:pPr marL="0" indent="0">
              <a:buNone/>
            </a:pPr>
            <a:r>
              <a:rPr lang="es-CO" dirty="0"/>
              <a:t>¡La encontramos solamente cuando vamos a las Sagradas Escrituras! Pablo dice que mientras permitimos que la palabra de Dios refleje en nosotros una revelación creciente de Jesús, seremos cambiados de gloria en gloria:</a:t>
            </a:r>
          </a:p>
          <a:p>
            <a:pPr marL="0" indent="0">
              <a:buNone/>
            </a:pPr>
            <a:r>
              <a:rPr lang="es-CO" dirty="0"/>
              <a:t> </a:t>
            </a:r>
          </a:p>
          <a:p>
            <a:pPr marL="0" indent="0">
              <a:buNone/>
            </a:pPr>
            <a:r>
              <a:rPr lang="es-CO" dirty="0"/>
              <a:t>“</a:t>
            </a:r>
            <a:r>
              <a:rPr lang="es-CO" dirty="0">
                <a:latin typeface="Agency FB" pitchFamily="34" charset="0"/>
              </a:rPr>
              <a:t>Así, todos nosotros, que con el rostro descubierto reflejamos como en un espejo la gloria del Señor, somos transformados a su semejanza con más y más gloria por la acción del Señor, que es el Espíritu.</a:t>
            </a:r>
            <a:r>
              <a:rPr lang="es-CO" dirty="0"/>
              <a:t>” </a:t>
            </a:r>
            <a:r>
              <a:rPr lang="es-CO" dirty="0">
                <a:solidFill>
                  <a:srgbClr val="FF0000"/>
                </a:solidFill>
              </a:rPr>
              <a:t>(2 Cor. 3:18). </a:t>
            </a:r>
          </a:p>
        </p:txBody>
      </p:sp>
    </p:spTree>
    <p:extLst>
      <p:ext uri="{BB962C8B-B14F-4D97-AF65-F5344CB8AC3E}">
        <p14:creationId xmlns:p14="http://schemas.microsoft.com/office/powerpoint/2010/main" val="1768293758"/>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65100" prst="coolSlant"/>
          </a:sp3d>
        </p:spPr>
        <p:txBody>
          <a:bodyPr>
            <a:noAutofit/>
          </a:bodyPr>
          <a:lstStyle/>
          <a:p>
            <a:r>
              <a:rPr lang="es-CO" sz="2800" dirty="0"/>
              <a:t>Fija tus pensamientos en el amor de Dios, no pienses más en tu situación. Levántate, y se optimista.</a:t>
            </a:r>
          </a:p>
        </p:txBody>
      </p:sp>
      <p:sp>
        <p:nvSpPr>
          <p:cNvPr id="3" name="2 Marcador de contenido"/>
          <p:cNvSpPr>
            <a:spLocks noGrp="1"/>
          </p:cNvSpPr>
          <p:nvPr>
            <p:ph idx="1"/>
          </p:nvPr>
        </p:nvSpPr>
        <p:spPr>
          <a:xfrm>
            <a:off x="1981200" y="5301208"/>
            <a:ext cx="8229600" cy="1224136"/>
          </a:xfrm>
          <a:solidFill>
            <a:schemeClr val="accent4">
              <a:lumMod val="40000"/>
              <a:lumOff val="60000"/>
            </a:schemeClr>
          </a:solidFill>
          <a:scene3d>
            <a:camera prst="orthographicFront"/>
            <a:lightRig rig="threePt" dir="t"/>
          </a:scene3d>
          <a:sp3d>
            <a:bevelT w="165100" prst="coolSlant"/>
          </a:sp3d>
        </p:spPr>
        <p:txBody>
          <a:bodyPr>
            <a:normAutofit/>
          </a:bodyPr>
          <a:lstStyle/>
          <a:p>
            <a:pPr marL="0" indent="0" algn="ctr">
              <a:buNone/>
            </a:pPr>
            <a:r>
              <a:rPr lang="es-CO" b="1" dirty="0"/>
              <a:t>Cristo quiere reflejar su Gloria en ti. </a:t>
            </a:r>
          </a:p>
          <a:p>
            <a:pPr marL="0" indent="0" algn="ctr">
              <a:buNone/>
            </a:pPr>
            <a:r>
              <a:rPr lang="es-CO" sz="3600" b="1" dirty="0"/>
              <a:t>El te ama, su vida dio por ti.</a:t>
            </a: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19536" y="1628800"/>
            <a:ext cx="8352928" cy="3456384"/>
          </a:xfrm>
          <a:prstGeom prst="rect">
            <a:avLst/>
          </a:prstGeom>
          <a:solidFill>
            <a:schemeClr val="bg1"/>
          </a:solidFill>
          <a:ln>
            <a:noFill/>
          </a:ln>
          <a:effectLst>
            <a:glow rad="101600">
              <a:srgbClr val="C00000">
                <a:alpha val="60000"/>
              </a:srgbClr>
            </a:glow>
          </a:effectLst>
        </p:spPr>
      </p:pic>
    </p:spTree>
    <p:extLst>
      <p:ext uri="{BB962C8B-B14F-4D97-AF65-F5344CB8AC3E}">
        <p14:creationId xmlns:p14="http://schemas.microsoft.com/office/powerpoint/2010/main" val="1275981755"/>
      </p:ext>
    </p:extLst>
  </p:cSld>
  <p:clrMapOvr>
    <a:masterClrMapping/>
  </p:clrMapOvr>
  <p:transition spd="slow">
    <p:cove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981200" y="404665"/>
            <a:ext cx="4258816" cy="2304256"/>
          </a:xfrm>
        </p:spPr>
        <p:txBody>
          <a:bodyPr>
            <a:normAutofit lnSpcReduction="10000"/>
          </a:bodyPr>
          <a:lstStyle/>
          <a:p>
            <a:pPr marL="0" indent="0">
              <a:buNone/>
            </a:pPr>
            <a:r>
              <a:rPr lang="es-CO" dirty="0"/>
              <a:t>Esta revelación de la gloria de Dios provee poder de mantenimiento a nuestra vida: </a:t>
            </a:r>
            <a:r>
              <a:rPr lang="es-CO" b="1" dirty="0">
                <a:latin typeface="Agency FB" pitchFamily="34" charset="0"/>
              </a:rPr>
              <a:t>“…porque sobre toda la gloria habrá un dosel;…” </a:t>
            </a:r>
            <a:r>
              <a:rPr lang="es-CO" dirty="0">
                <a:solidFill>
                  <a:srgbClr val="FF0000"/>
                </a:solidFill>
              </a:rPr>
              <a:t>(Isaías 4:5</a:t>
            </a:r>
            <a:r>
              <a:rPr lang="es-CO" dirty="0"/>
              <a:t>). </a:t>
            </a:r>
          </a:p>
          <a:p>
            <a:endParaRPr lang="es-CO"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04112" y="260648"/>
            <a:ext cx="3175620" cy="2592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2063552" y="2967336"/>
            <a:ext cx="8136904" cy="1323439"/>
          </a:xfrm>
          <a:prstGeom prst="rect">
            <a:avLst/>
          </a:prstGeom>
        </p:spPr>
        <p:txBody>
          <a:bodyPr wrap="square">
            <a:spAutoFit/>
          </a:bodyPr>
          <a:lstStyle/>
          <a:p>
            <a:r>
              <a:rPr lang="es-CO" sz="2800" dirty="0">
                <a:solidFill>
                  <a:srgbClr val="FF0000"/>
                </a:solidFill>
              </a:rPr>
              <a:t>Dosel Arbóreo: Es un factor ecológico importante, ya que cubre el suelo</a:t>
            </a:r>
            <a:r>
              <a:rPr lang="es-CO" sz="2400" dirty="0">
                <a:solidFill>
                  <a:srgbClr val="FF0000"/>
                </a:solidFill>
              </a:rPr>
              <a:t> del bosque y lo protege de los vientos fuertes y de las tormentas</a:t>
            </a:r>
          </a:p>
        </p:txBody>
      </p:sp>
      <p:sp>
        <p:nvSpPr>
          <p:cNvPr id="5" name="4 Rectángulo"/>
          <p:cNvSpPr/>
          <p:nvPr/>
        </p:nvSpPr>
        <p:spPr>
          <a:xfrm>
            <a:off x="2135560" y="4437112"/>
            <a:ext cx="7848872" cy="2308324"/>
          </a:xfrm>
          <a:prstGeom prst="rect">
            <a:avLst/>
          </a:prstGeom>
        </p:spPr>
        <p:txBody>
          <a:bodyPr wrap="square">
            <a:spAutoFit/>
          </a:bodyPr>
          <a:lstStyle/>
          <a:p>
            <a:r>
              <a:rPr lang="es-CO" sz="2400" dirty="0"/>
              <a:t>En otras palabras, la gloria de Dios nos mantendrá limpios en la peor hora de nuestra vida. Satanás nos podrá mentir, “¡</a:t>
            </a:r>
            <a:r>
              <a:rPr lang="es-CO" sz="2400" u="sng" dirty="0"/>
              <a:t>Estas vencido! Eres un falso, un mentiroso, un adúltero</a:t>
            </a:r>
            <a:r>
              <a:rPr lang="es-CO" sz="2400" dirty="0"/>
              <a:t>.” Pero podemos contestar, “No, diablo, estas equivocado! Yo tengo un sumo sacerdote , ¡y soy limpio por la visión de su gloria!” </a:t>
            </a:r>
          </a:p>
        </p:txBody>
      </p:sp>
    </p:spTree>
    <p:extLst>
      <p:ext uri="{BB962C8B-B14F-4D97-AF65-F5344CB8AC3E}">
        <p14:creationId xmlns:p14="http://schemas.microsoft.com/office/powerpoint/2010/main" val="3457346333"/>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981200" y="764704"/>
            <a:ext cx="8229600" cy="5400600"/>
          </a:xfrm>
          <a:solidFill>
            <a:schemeClr val="bg1"/>
          </a:solidFill>
          <a:effectLst>
            <a:glow rad="101600">
              <a:srgbClr val="C00000">
                <a:alpha val="60000"/>
              </a:srgbClr>
            </a:glow>
          </a:effectLst>
        </p:spPr>
        <p:txBody>
          <a:bodyPr>
            <a:normAutofit/>
          </a:bodyPr>
          <a:lstStyle/>
          <a:p>
            <a:r>
              <a:rPr lang="es-CO" dirty="0"/>
              <a:t>Cuando Dios le reveló todas estas cosas a Moisés de su naturaleza, también le dio la revelación completa que Él, </a:t>
            </a:r>
            <a:r>
              <a:rPr lang="es-CO" dirty="0">
                <a:latin typeface="Agency FB" pitchFamily="34" charset="0"/>
              </a:rPr>
              <a:t>“…</a:t>
            </a:r>
            <a:r>
              <a:rPr lang="es-CO" b="1" dirty="0">
                <a:latin typeface="Agency FB" pitchFamily="34" charset="0"/>
              </a:rPr>
              <a:t>y que no tendrá por inocente al culpable…</a:t>
            </a:r>
            <a:r>
              <a:rPr lang="es-CO" dirty="0"/>
              <a:t>” </a:t>
            </a:r>
            <a:r>
              <a:rPr lang="es-CO" dirty="0">
                <a:solidFill>
                  <a:srgbClr val="FF0000"/>
                </a:solidFill>
              </a:rPr>
              <a:t>(Ex. 34:7). </a:t>
            </a:r>
          </a:p>
          <a:p>
            <a:pPr lvl="1"/>
            <a:endParaRPr lang="es-CO" dirty="0"/>
          </a:p>
          <a:p>
            <a:pPr lvl="1"/>
            <a:r>
              <a:rPr lang="es-CO" dirty="0"/>
              <a:t>Azarías le profetizó al rey Asa en su hora más próspera, “</a:t>
            </a:r>
            <a:r>
              <a:rPr lang="es-CO" b="1" dirty="0">
                <a:latin typeface="Agency FB" pitchFamily="34" charset="0"/>
              </a:rPr>
              <a:t>Si tu menosprecias la gloria de Dios, si tu excusas tu pecado y descuidas al Señor, el no te limpiará!</a:t>
            </a:r>
            <a:r>
              <a:rPr lang="es-CO" dirty="0"/>
              <a:t>” “…</a:t>
            </a:r>
            <a:r>
              <a:rPr lang="es-CO" b="1" dirty="0">
                <a:latin typeface="Agency FB" pitchFamily="34" charset="0"/>
              </a:rPr>
              <a:t>el Señor estará con vosotros mientras vosotros estéis con él. Y si le buscáis, se dejará encontrar por vosotros; pero si le abandonáis, os abandonará</a:t>
            </a:r>
            <a:r>
              <a:rPr lang="es-CO" dirty="0"/>
              <a:t>.” </a:t>
            </a:r>
            <a:r>
              <a:rPr lang="es-CO" dirty="0">
                <a:solidFill>
                  <a:srgbClr val="FF0000"/>
                </a:solidFill>
              </a:rPr>
              <a:t>(2 Cron. 15:2). </a:t>
            </a:r>
          </a:p>
          <a:p>
            <a:endParaRPr lang="es-CO" dirty="0"/>
          </a:p>
        </p:txBody>
      </p:sp>
    </p:spTree>
    <p:extLst>
      <p:ext uri="{BB962C8B-B14F-4D97-AF65-F5344CB8AC3E}">
        <p14:creationId xmlns:p14="http://schemas.microsoft.com/office/powerpoint/2010/main" val="2911104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981200" y="548681"/>
            <a:ext cx="5410944" cy="3096344"/>
          </a:xfrm>
          <a:solidFill>
            <a:schemeClr val="bg1"/>
          </a:solidFill>
          <a:effectLst>
            <a:glow rad="101600">
              <a:srgbClr val="C00000">
                <a:alpha val="60000"/>
              </a:srgbClr>
            </a:glow>
          </a:effectLst>
        </p:spPr>
        <p:txBody>
          <a:bodyPr>
            <a:normAutofit fontScale="92500"/>
          </a:bodyPr>
          <a:lstStyle/>
          <a:p>
            <a:pPr marL="0" indent="0">
              <a:buNone/>
            </a:pPr>
            <a:r>
              <a:rPr lang="es-CO" dirty="0"/>
              <a:t>Lo que Dios nos está diciendo aquí es tan sencillo: </a:t>
            </a:r>
            <a:r>
              <a:rPr lang="es-CO" dirty="0">
                <a:latin typeface="Agency FB" pitchFamily="34" charset="0"/>
              </a:rPr>
              <a:t>«¡Toma tiempo para conocer a mi hijo! Escudriña mi palabra y búscame en tu habitación secreta de oración. Entonces, mientras habitas en mi presencia, tus ojos comenzarán abrirse a mi gloria. Todo está revelado en Cristo. Él es la revelación plena de mi amor, gracia, misericordia y bondad!» </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08169" y="548680"/>
            <a:ext cx="2641451" cy="2808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2063553" y="4365104"/>
            <a:ext cx="8186067" cy="1815882"/>
          </a:xfrm>
          <a:prstGeom prst="rect">
            <a:avLst/>
          </a:prstGeom>
          <a:solidFill>
            <a:schemeClr val="bg1"/>
          </a:solidFill>
          <a:effectLst>
            <a:glow rad="101600">
              <a:srgbClr val="C00000">
                <a:alpha val="60000"/>
              </a:srgbClr>
            </a:glow>
          </a:effectLst>
        </p:spPr>
        <p:txBody>
          <a:bodyPr wrap="square">
            <a:spAutoFit/>
          </a:bodyPr>
          <a:lstStyle/>
          <a:p>
            <a:r>
              <a:rPr lang="es-CO" sz="2800" dirty="0">
                <a:latin typeface="Agency FB" pitchFamily="34" charset="0"/>
              </a:rPr>
              <a:t>“Mientras reflexiones continuamente en esta revelación, te limpiará y purificará,  porque serás cada vez más como Jesús. Mientras ves cuán amoroso y misericordioso que Él es contigo, serás más amoroso y misericordioso con los demás. ¡Y esa será mi gloria revelada en </a:t>
            </a:r>
            <a:r>
              <a:rPr lang="es-CO" sz="2800" dirty="0" err="1">
                <a:latin typeface="Agency FB" pitchFamily="34" charset="0"/>
              </a:rPr>
              <a:t>tí</a:t>
            </a:r>
            <a:r>
              <a:rPr lang="es-CO" sz="2800" dirty="0">
                <a:latin typeface="Agency FB" pitchFamily="34" charset="0"/>
              </a:rPr>
              <a:t>!” </a:t>
            </a:r>
          </a:p>
        </p:txBody>
      </p:sp>
    </p:spTree>
    <p:extLst>
      <p:ext uri="{BB962C8B-B14F-4D97-AF65-F5344CB8AC3E}">
        <p14:creationId xmlns:p14="http://schemas.microsoft.com/office/powerpoint/2010/main" val="562718220"/>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981200" y="404664"/>
            <a:ext cx="8229600" cy="5976664"/>
          </a:xfrm>
          <a:solidFill>
            <a:schemeClr val="bg1"/>
          </a:solidFill>
          <a:scene3d>
            <a:camera prst="orthographicFront"/>
            <a:lightRig rig="threePt" dir="t"/>
          </a:scene3d>
          <a:sp3d>
            <a:bevelT w="152400" h="50800" prst="softRound"/>
          </a:sp3d>
        </p:spPr>
        <p:txBody>
          <a:bodyPr>
            <a:normAutofit lnSpcReduction="10000"/>
          </a:bodyPr>
          <a:lstStyle/>
          <a:p>
            <a:pPr marL="0" indent="0">
              <a:buNone/>
            </a:pPr>
            <a:r>
              <a:rPr lang="es-CO" dirty="0"/>
              <a:t>Amado hermano y amigo, deja de buscar una señal. Deja de esperar que alguna fuerza sacuda el edificio de tu iglesia, o que algún predicador te imponga las manos y solucione todos tus problemas. ¡</a:t>
            </a:r>
            <a:r>
              <a:rPr lang="es-CO" u="sng" dirty="0"/>
              <a:t>Busca al Señor a solas</a:t>
            </a:r>
            <a:r>
              <a:rPr lang="es-CO" dirty="0"/>
              <a:t>! </a:t>
            </a:r>
          </a:p>
          <a:p>
            <a:pPr marL="400050" lvl="1" indent="0">
              <a:buNone/>
            </a:pPr>
            <a:endParaRPr lang="es-CO" dirty="0"/>
          </a:p>
          <a:p>
            <a:pPr marL="400050" lvl="1" indent="0">
              <a:buNone/>
            </a:pPr>
            <a:r>
              <a:rPr lang="es-CO" dirty="0"/>
              <a:t>Su Palabra lo dice claro, </a:t>
            </a:r>
            <a:r>
              <a:rPr lang="es-CO" u="sng" dirty="0"/>
              <a:t>o disfrutarás de su continua presencia o la menospreciarás</a:t>
            </a:r>
            <a:r>
              <a:rPr lang="es-CO" dirty="0"/>
              <a:t>: “</a:t>
            </a:r>
            <a:r>
              <a:rPr lang="es-CO" b="1" dirty="0">
                <a:latin typeface="Agency FB" pitchFamily="34" charset="0"/>
              </a:rPr>
              <a:t>Porque los ojos del Señor recorren toda la tierra para fortalecer a aquellos cuyo corazón es completamente suyo…” </a:t>
            </a:r>
            <a:r>
              <a:rPr lang="es-CO" dirty="0"/>
              <a:t>(2Cron. 16:9). </a:t>
            </a:r>
          </a:p>
          <a:p>
            <a:pPr marL="0" indent="0">
              <a:buNone/>
            </a:pPr>
            <a:endParaRPr lang="es-CO" dirty="0"/>
          </a:p>
          <a:p>
            <a:pPr marL="0" indent="0">
              <a:buNone/>
            </a:pPr>
            <a:r>
              <a:rPr lang="es-CO" dirty="0"/>
              <a:t>Mi consejo es que Busques al Señor con todo tu corazón y desea su presencia diariamente en tu vida. Aparta una hora diariamente para estar a solas con Dios. ¡Entonces conocerás y experimentarás la increíble gloria de Dios! </a:t>
            </a:r>
          </a:p>
          <a:p>
            <a:endParaRPr lang="es-CO" dirty="0"/>
          </a:p>
        </p:txBody>
      </p:sp>
    </p:spTree>
    <p:extLst>
      <p:ext uri="{BB962C8B-B14F-4D97-AF65-F5344CB8AC3E}">
        <p14:creationId xmlns:p14="http://schemas.microsoft.com/office/powerpoint/2010/main" val="7017197"/>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2548</Words>
  <Application>Microsoft Office PowerPoint</Application>
  <PresentationFormat>Panorámica</PresentationFormat>
  <Paragraphs>106</Paragraphs>
  <Slides>23</Slides>
  <Notes>0</Notes>
  <HiddenSlides>0</HiddenSlides>
  <MMClips>0</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23</vt:i4>
      </vt:variant>
    </vt:vector>
  </HeadingPairs>
  <TitlesOfParts>
    <vt:vector size="29" baseType="lpstr">
      <vt:lpstr>Agency FB</vt:lpstr>
      <vt:lpstr>Algerian</vt:lpstr>
      <vt:lpstr>Arial</vt:lpstr>
      <vt:lpstr>Calibri</vt:lpstr>
      <vt:lpstr>Calibri Light</vt:lpstr>
      <vt:lpstr>Tema de Office</vt:lpstr>
      <vt:lpstr>Presentación de PowerPoint</vt:lpstr>
      <vt:lpstr>Presentación de PowerPoint</vt:lpstr>
      <vt:lpstr>Presentación de PowerPoint</vt:lpstr>
      <vt:lpstr>Presentación de PowerPoint</vt:lpstr>
      <vt:lpstr>Elí que gozaba del privilegio de entrar al lugar Santísimo, Dios lo hace responsable de la conducta inadecuada de sus hijos, y muere inesperadamente. </vt:lpstr>
      <vt:lpstr>Presentación de PowerPoint</vt:lpstr>
      <vt:lpstr>Presentación de PowerPoint</vt:lpstr>
      <vt:lpstr>Presentación de PowerPoint</vt:lpstr>
      <vt:lpstr>Presentación de PowerPoint</vt:lpstr>
      <vt:lpstr>Un pequeño reflejo del artista sobre la gloria de Dios manifestada sobre el Santuario</vt:lpstr>
      <vt:lpstr>Presentación de PowerPoint</vt:lpstr>
      <vt:lpstr>Sin embargo, ¿cual es la diferencia entre contemplar la presencia de Dios y contemplar su gloria? </vt:lpstr>
      <vt:lpstr>Presentación de PowerPoint</vt:lpstr>
      <vt:lpstr>Presentación de PowerPoint</vt:lpstr>
      <vt:lpstr>Presentación de PowerPoint</vt:lpstr>
      <vt:lpstr>Presentación de PowerPoint</vt:lpstr>
      <vt:lpstr>Presentación de PowerPoint</vt:lpstr>
      <vt:lpstr>Presentación de PowerPoint</vt:lpstr>
      <vt:lpstr>Fija tus pensamientos en el amor de Dios, no pienses más en tu situación. Levántate, y se optimista.</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Usuario</dc:creator>
  <cp:lastModifiedBy>Usuario</cp:lastModifiedBy>
  <cp:revision>1</cp:revision>
  <dcterms:created xsi:type="dcterms:W3CDTF">2016-12-27T14:13:14Z</dcterms:created>
  <dcterms:modified xsi:type="dcterms:W3CDTF">2016-12-27T14:13:38Z</dcterms:modified>
</cp:coreProperties>
</file>